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0" r:id="rId3"/>
    <p:sldId id="305" r:id="rId4"/>
    <p:sldId id="306" r:id="rId5"/>
    <p:sldId id="299" r:id="rId6"/>
    <p:sldId id="298" r:id="rId7"/>
    <p:sldId id="300" r:id="rId8"/>
    <p:sldId id="293" r:id="rId9"/>
    <p:sldId id="313" r:id="rId10"/>
    <p:sldId id="259" r:id="rId11"/>
    <p:sldId id="260" r:id="rId12"/>
    <p:sldId id="261" r:id="rId13"/>
    <p:sldId id="281" r:id="rId14"/>
    <p:sldId id="282" r:id="rId15"/>
    <p:sldId id="262" r:id="rId16"/>
    <p:sldId id="263" r:id="rId17"/>
    <p:sldId id="264" r:id="rId18"/>
    <p:sldId id="265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96" r:id="rId29"/>
    <p:sldId id="310" r:id="rId30"/>
    <p:sldId id="308" r:id="rId31"/>
    <p:sldId id="309" r:id="rId32"/>
    <p:sldId id="311" r:id="rId33"/>
    <p:sldId id="312" r:id="rId34"/>
    <p:sldId id="314" r:id="rId35"/>
    <p:sldId id="315" r:id="rId36"/>
    <p:sldId id="316" r:id="rId37"/>
    <p:sldId id="307" r:id="rId38"/>
    <p:sldId id="301" r:id="rId39"/>
    <p:sldId id="302" r:id="rId40"/>
    <p:sldId id="279" r:id="rId4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na Monserrat Soto Villarelo" initials="JMSV" lastIdx="0" clrIdx="0">
    <p:extLst>
      <p:ext uri="{19B8F6BF-5375-455C-9EA6-DF929625EA0E}">
        <p15:presenceInfo xmlns:p15="http://schemas.microsoft.com/office/powerpoint/2012/main" userId="S-1-5-21-1060284298-1284227242-1177238915-913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D65-9550-40F2-966F-4ADD122FC1F0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6068-40FC-4945-9864-43460FF51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126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D65-9550-40F2-966F-4ADD122FC1F0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6068-40FC-4945-9864-43460FF51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6146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D65-9550-40F2-966F-4ADD122FC1F0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6068-40FC-4945-9864-43460FF51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799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643937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>
                <a:solidFill>
                  <a:prstClr val="white"/>
                </a:solidFill>
              </a:rPr>
              <a:t>ASF | </a:t>
            </a:r>
            <a:fld id="{5364E0AD-14FC-46AA-84F6-2D360AA579EB}" type="slidenum">
              <a:rPr lang="es-MX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MX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23558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643937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>
                <a:solidFill>
                  <a:prstClr val="white"/>
                </a:solidFill>
              </a:rPr>
              <a:t>ASF | </a:t>
            </a:r>
            <a:fld id="{5364E0AD-14FC-46AA-84F6-2D360AA579EB}" type="slidenum">
              <a:rPr lang="es-MX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MX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1433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D65-9550-40F2-966F-4ADD122FC1F0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6068-40FC-4945-9864-43460FF51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8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D65-9550-40F2-966F-4ADD122FC1F0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6068-40FC-4945-9864-43460FF51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4387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D65-9550-40F2-966F-4ADD122FC1F0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6068-40FC-4945-9864-43460FF51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745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D65-9550-40F2-966F-4ADD122FC1F0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6068-40FC-4945-9864-43460FF51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718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D65-9550-40F2-966F-4ADD122FC1F0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6068-40FC-4945-9864-43460FF51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894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D65-9550-40F2-966F-4ADD122FC1F0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6068-40FC-4945-9864-43460FF51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454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D65-9550-40F2-966F-4ADD122FC1F0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6068-40FC-4945-9864-43460FF51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556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D65-9550-40F2-966F-4ADD122FC1F0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6068-40FC-4945-9864-43460FF51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231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28D65-9550-40F2-966F-4ADD122FC1F0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F6068-40FC-4945-9864-43460FF51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435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b.mx/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31640" y="1882566"/>
            <a:ext cx="6336704" cy="2626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77900">
              <a:defRPr/>
            </a:pPr>
            <a:r>
              <a:rPr lang="es-MX" sz="4000" b="1" dirty="0"/>
              <a:t>FONDO PARA EL FORTALECIMIENTO DE LA </a:t>
            </a:r>
            <a:r>
              <a:rPr lang="es-MX" sz="4000" b="1" dirty="0" smtClean="0"/>
              <a:t>INFRAESTRUCTURA </a:t>
            </a:r>
            <a:r>
              <a:rPr lang="es-MX" sz="4000" b="1" dirty="0"/>
              <a:t>ESTATAL Y MUNICIPAL</a:t>
            </a:r>
            <a:endParaRPr lang="es-MX" sz="4000" b="1" i="1" dirty="0">
              <a:cs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3" y="188640"/>
            <a:ext cx="1999081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872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45625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332002" y="1340769"/>
            <a:ext cx="6336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Proyectos Susceptibles de Apoyo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115616" y="1916832"/>
            <a:ext cx="7488832" cy="4104455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 smtClean="0"/>
              <a:t>Hasta el </a:t>
            </a:r>
            <a:r>
              <a:rPr lang="es-MX" sz="2400" b="1" dirty="0" smtClean="0"/>
              <a:t>diez por ciento </a:t>
            </a:r>
            <a:r>
              <a:rPr lang="es-MX" sz="2400" dirty="0" smtClean="0"/>
              <a:t>del monto asignado a cada entidad federativa, municipio o demarcación territorial del Distrito Federal para </a:t>
            </a:r>
            <a:r>
              <a:rPr lang="es-MX" sz="2400" b="1" dirty="0" smtClean="0"/>
              <a:t>obras de bacheo</a:t>
            </a:r>
            <a:r>
              <a:rPr lang="es-MX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b="1" dirty="0"/>
              <a:t>La propiedad del inmueble </a:t>
            </a:r>
            <a:r>
              <a:rPr lang="es-MX" sz="2400" dirty="0"/>
              <a:t>en donde se ejecuten las obras </a:t>
            </a:r>
            <a:r>
              <a:rPr lang="es-MX" sz="2400" dirty="0" smtClean="0"/>
              <a:t>debe </a:t>
            </a:r>
            <a:r>
              <a:rPr lang="es-MX" sz="2400" dirty="0"/>
              <a:t>ser </a:t>
            </a:r>
            <a:r>
              <a:rPr lang="es-MX" sz="2400" b="1" dirty="0"/>
              <a:t>pública</a:t>
            </a:r>
            <a:r>
              <a:rPr lang="es-MX" sz="2400" dirty="0"/>
              <a:t> y no haber sido otorgada en comodato y/o arrendamiento</a:t>
            </a:r>
            <a:r>
              <a:rPr lang="es-MX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C</a:t>
            </a:r>
            <a:r>
              <a:rPr lang="es-MX" sz="2400" dirty="0" smtClean="0"/>
              <a:t>ontar </a:t>
            </a:r>
            <a:r>
              <a:rPr lang="es-MX" sz="2400" dirty="0"/>
              <a:t>con todos los </a:t>
            </a:r>
            <a:r>
              <a:rPr lang="es-MX" sz="2400" b="1" dirty="0"/>
              <a:t>permisos </a:t>
            </a:r>
            <a:r>
              <a:rPr lang="es-MX" sz="2400" dirty="0"/>
              <a:t>federales, estatales y </a:t>
            </a:r>
            <a:r>
              <a:rPr lang="es-MX" sz="2400" dirty="0" smtClean="0"/>
              <a:t>municipales</a:t>
            </a:r>
            <a:r>
              <a:rPr lang="es-MX" sz="2000" dirty="0" smtClean="0"/>
              <a:t>.</a:t>
            </a:r>
          </a:p>
          <a:p>
            <a:endParaRPr lang="es-MX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400" b="1" dirty="0"/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57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675878" y="1340769"/>
            <a:ext cx="5416401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Proyectos Susceptibles de Apoyo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259632" y="1988840"/>
            <a:ext cx="7272808" cy="403244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La </a:t>
            </a:r>
            <a:r>
              <a:rPr lang="es-MX" sz="2400" b="1" dirty="0"/>
              <a:t>administración de las obras </a:t>
            </a:r>
            <a:r>
              <a:rPr lang="es-MX" sz="2400" dirty="0"/>
              <a:t>de infraestructura que se realicen con recursos del Fondo deberá estar a cargo de la </a:t>
            </a:r>
            <a:r>
              <a:rPr lang="es-MX" sz="2400" u="sng" dirty="0"/>
              <a:t>entidad federativa, municipio </a:t>
            </a:r>
            <a:r>
              <a:rPr lang="es-MX" sz="2400" dirty="0"/>
              <a:t>o demarcación territorial del Distrito Federal</a:t>
            </a:r>
            <a:r>
              <a:rPr lang="es-MX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Los recursos del Fondo </a:t>
            </a:r>
            <a:r>
              <a:rPr lang="es-MX" sz="2400" b="1" dirty="0"/>
              <a:t>no podrán </a:t>
            </a:r>
            <a:r>
              <a:rPr lang="es-MX" sz="2400" dirty="0"/>
              <a:t>utilizarse como </a:t>
            </a:r>
            <a:r>
              <a:rPr lang="es-MX" sz="2400" b="1" dirty="0"/>
              <a:t>contraparte estatal </a:t>
            </a:r>
            <a:r>
              <a:rPr lang="es-MX" sz="2400" dirty="0"/>
              <a:t>con otros programas y/o fondos federales.</a:t>
            </a:r>
            <a:endParaRPr lang="es-MX" sz="2400" b="1" dirty="0"/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955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603904" y="1340769"/>
            <a:ext cx="541636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Solicitud de </a:t>
            </a:r>
            <a:r>
              <a:rPr lang="es-MX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Recursos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115616" y="1988840"/>
            <a:ext cx="7416824" cy="4176464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1" dirty="0"/>
              <a:t>Solicitar </a:t>
            </a:r>
            <a:r>
              <a:rPr lang="es-MX" sz="2000" b="1" dirty="0" smtClean="0"/>
              <a:t>los recursos a </a:t>
            </a:r>
            <a:r>
              <a:rPr lang="es-MX" sz="2000" b="1" dirty="0"/>
              <a:t>la UPCP </a:t>
            </a:r>
            <a:r>
              <a:rPr lang="es-MX" sz="2000" dirty="0" smtClean="0"/>
              <a:t>en </a:t>
            </a:r>
            <a:r>
              <a:rPr lang="es-MX" sz="2000" dirty="0"/>
              <a:t>hoja membretada, formato libre y </a:t>
            </a:r>
            <a:r>
              <a:rPr lang="es-MX" sz="2000" dirty="0" smtClean="0"/>
              <a:t>firmada </a:t>
            </a:r>
            <a:r>
              <a:rPr lang="es-MX" sz="2000" dirty="0"/>
              <a:t>por </a:t>
            </a:r>
            <a:r>
              <a:rPr lang="es-MX" sz="2000" dirty="0" smtClean="0"/>
              <a:t>servidor público facultado, </a:t>
            </a:r>
            <a:r>
              <a:rPr lang="es-MX" sz="2000" dirty="0"/>
              <a:t>acompañada de la propuesta de la Cartera a realizarse con la totalidad de los recursos </a:t>
            </a:r>
            <a:r>
              <a:rPr lang="es-MX" sz="2000" dirty="0" smtClean="0"/>
              <a:t>asignados, a </a:t>
            </a:r>
            <a:r>
              <a:rPr lang="es-MX" sz="2000" dirty="0"/>
              <a:t>más tardar el último día del mes de marzo de </a:t>
            </a:r>
            <a:r>
              <a:rPr lang="es-MX" sz="2000" dirty="0" smtClean="0"/>
              <a:t>2016.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1" dirty="0"/>
              <a:t>Presentar el expediente técnico </a:t>
            </a:r>
            <a:r>
              <a:rPr lang="es-MX" sz="2000" dirty="0" smtClean="0"/>
              <a:t>(</a:t>
            </a:r>
            <a:r>
              <a:rPr lang="es-MX" sz="2000" dirty="0"/>
              <a:t>Cédula del Proyecto, Nota Técnica, Nota Técnica con CAE, Análisis Costo-Beneficio Simplificado o Análisis Costo-Eficiencia Simplificado, según corresponda) en los formatos respectivos o en el sistema electrónico </a:t>
            </a:r>
            <a:r>
              <a:rPr lang="es-MX" sz="2000" dirty="0" smtClean="0"/>
              <a:t>disponibles </a:t>
            </a:r>
            <a:r>
              <a:rPr lang="es-MX" sz="2000" dirty="0"/>
              <a:t>en la página de Internet </a:t>
            </a:r>
            <a:r>
              <a:rPr lang="es-MX" sz="2000" dirty="0">
                <a:hlinkClick r:id="rId2"/>
              </a:rPr>
              <a:t>www.gob.mx</a:t>
            </a:r>
            <a:r>
              <a:rPr lang="es-MX" sz="20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1" dirty="0"/>
              <a:t>Celebrar el Convenio </a:t>
            </a:r>
            <a:r>
              <a:rPr lang="es-MX" sz="2000" dirty="0"/>
              <a:t>o, en su caso, el mecanismo de coordinación específico que la UPCP establezca para tal efecto</a:t>
            </a:r>
            <a:endParaRPr lang="es-MX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400" b="1" dirty="0"/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581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171889" y="-2219561"/>
            <a:ext cx="80022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87623" y="2492896"/>
            <a:ext cx="7344817" cy="4079354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1" dirty="0" smtClean="0"/>
              <a:t>Cédula de Proyectos </a:t>
            </a:r>
            <a:r>
              <a:rPr lang="es-MX" sz="2000" dirty="0" smtClean="0"/>
              <a:t>.-Proyectos cuyo monto </a:t>
            </a:r>
            <a:r>
              <a:rPr lang="es-MX" sz="2000" b="1" dirty="0" smtClean="0"/>
              <a:t>sea menor a diez millones de pesos</a:t>
            </a:r>
            <a:r>
              <a:rPr lang="es-MX" sz="2000" dirty="0" smtClean="0"/>
              <a:t>.(plazo hasta el último día hábil del mes de marzo).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1" dirty="0" smtClean="0"/>
              <a:t>Nota Técnica</a:t>
            </a:r>
            <a:r>
              <a:rPr lang="es-MX" sz="2000" dirty="0" smtClean="0"/>
              <a:t>.- Proyectos cuyo monto sea </a:t>
            </a:r>
            <a:r>
              <a:rPr lang="es-MX" sz="2000" b="1" dirty="0" smtClean="0"/>
              <a:t>igual o mayor diez millones de pesos y menor a treinta millones </a:t>
            </a:r>
            <a:r>
              <a:rPr lang="es-MX" sz="2000" dirty="0" smtClean="0"/>
              <a:t>de pesos (fecha límite para la recepción de la información. en el sistema electrónico  el 15 de noviembre).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1" dirty="0" smtClean="0"/>
              <a:t>Nota Técnica con CAE</a:t>
            </a:r>
            <a:r>
              <a:rPr lang="es-MX" sz="2000" dirty="0" smtClean="0"/>
              <a:t>, para los proyectos cuyo monto solicitado </a:t>
            </a:r>
            <a:r>
              <a:rPr lang="es-MX" sz="2000" b="1" dirty="0" smtClean="0"/>
              <a:t>sea igual o mayor a treinta millones de pesos  menor a  cincuenta millones de pesos</a:t>
            </a:r>
            <a:r>
              <a:rPr lang="es-MX" sz="2000" dirty="0" smtClean="0"/>
              <a:t>.</a:t>
            </a:r>
            <a:endParaRPr lang="es-MX" sz="2000" u="sng" dirty="0" smtClean="0"/>
          </a:p>
          <a:p>
            <a:pPr algn="just"/>
            <a:endParaRPr lang="es-MX" sz="1600" dirty="0" smtClean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13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980006" y="1340769"/>
            <a:ext cx="740841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 de Expedientes Técnicos De Acuerdo </a:t>
            </a:r>
          </a:p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Monto Solicitado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1115616" y="-2835696"/>
            <a:ext cx="7956946" cy="648072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188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171889" y="-2219563"/>
            <a:ext cx="800219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259631" y="2140988"/>
            <a:ext cx="7056785" cy="3808292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200" dirty="0" smtClean="0"/>
              <a:t>Análisis Costo-Beneficio Simplificado o Análisis Costo-Eficiencia Simplificado, para los proyectos cuyo monto solicitado sea </a:t>
            </a:r>
            <a:r>
              <a:rPr lang="es-MX" sz="2200" b="1" dirty="0" smtClean="0"/>
              <a:t>igual o mayor a cincuenta millones de pesos .</a:t>
            </a:r>
          </a:p>
          <a:p>
            <a:pPr algn="just"/>
            <a:endParaRPr lang="es-MX" sz="2200" dirty="0" smtClean="0"/>
          </a:p>
          <a:p>
            <a:pPr algn="just"/>
            <a:r>
              <a:rPr lang="es-MX" sz="2200" dirty="0" smtClean="0"/>
              <a:t>Celebrar el Convenio o, en su caso, el mecanismo de coordinación específico que la UPCP establezca para tal efecto.</a:t>
            </a:r>
            <a:endParaRPr lang="es-MX" sz="2200" b="1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14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44544" y="1340769"/>
            <a:ext cx="78438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 de Expedientes Técnicos </a:t>
            </a:r>
            <a:r>
              <a:rPr lang="es-MX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es-MX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cuerdo </a:t>
            </a:r>
          </a:p>
          <a:p>
            <a:pPr algn="ctr">
              <a:defRPr/>
            </a:pPr>
            <a:r>
              <a:rPr lang="es-MX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</a:t>
            </a:r>
            <a:r>
              <a:rPr lang="es-MX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 Solicitado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416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15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955510" y="1340769"/>
            <a:ext cx="520877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Cédula de Proyectos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115616" y="2363109"/>
            <a:ext cx="7416824" cy="2001995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400" dirty="0" smtClean="0"/>
              <a:t>Documento </a:t>
            </a:r>
            <a:r>
              <a:rPr lang="es-MX" sz="2400" dirty="0"/>
              <a:t>que contiene las características básicas y descripción general </a:t>
            </a:r>
            <a:r>
              <a:rPr lang="es-MX" sz="2400" dirty="0" smtClean="0"/>
              <a:t>de </a:t>
            </a:r>
            <a:r>
              <a:rPr lang="es-MX" sz="2400" dirty="0"/>
              <a:t>la obra a </a:t>
            </a:r>
            <a:r>
              <a:rPr lang="es-MX" sz="2400" dirty="0" smtClean="0"/>
              <a:t>realizar.</a:t>
            </a:r>
          </a:p>
          <a:p>
            <a:pPr algn="just"/>
            <a:endParaRPr lang="es-MX" sz="2300" dirty="0"/>
          </a:p>
          <a:p>
            <a:pPr algn="ctr"/>
            <a:r>
              <a:rPr lang="es-MX" sz="2000" dirty="0" smtClean="0"/>
              <a:t>(Menor a  10 millones de pesos)</a:t>
            </a:r>
            <a:endParaRPr lang="es-MX" sz="2000" dirty="0"/>
          </a:p>
          <a:p>
            <a:pPr algn="just"/>
            <a:endParaRPr lang="es-MX" sz="2400" b="1" dirty="0"/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390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16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187625" y="1340769"/>
            <a:ext cx="698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Nota Técnica con Costo Anual Equivalente  (CAE)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115613" y="2060848"/>
            <a:ext cx="7416827" cy="4320480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300" dirty="0" smtClean="0"/>
              <a:t>Contiene </a:t>
            </a:r>
            <a:r>
              <a:rPr lang="es-MX" sz="2300" dirty="0"/>
              <a:t>la </a:t>
            </a:r>
            <a:r>
              <a:rPr lang="es-MX" sz="2300" b="1" dirty="0"/>
              <a:t>descripción general del proyecto </a:t>
            </a:r>
            <a:r>
              <a:rPr lang="es-MX" sz="2300" dirty="0"/>
              <a:t>y que establece, de manera detallada, la problemática a resolver, las actividades a realizar, los beneficios del proyecto, el marco de referencia, costos, condiciones operativas y administrativas, los tiempos de ejecución y especificaciones técnicas, entre </a:t>
            </a:r>
            <a:r>
              <a:rPr lang="es-MX" sz="2300" dirty="0" smtClean="0"/>
              <a:t>otros.</a:t>
            </a:r>
          </a:p>
          <a:p>
            <a:pPr algn="just"/>
            <a:endParaRPr lang="es-MX" sz="2300" dirty="0"/>
          </a:p>
          <a:p>
            <a:pPr algn="just"/>
            <a:r>
              <a:rPr lang="es-MX" sz="2300" dirty="0"/>
              <a:t>El modelo CAE se utiliza </a:t>
            </a:r>
            <a:r>
              <a:rPr lang="es-MX" sz="2300" b="1" dirty="0"/>
              <a:t>para decidir entre proyectos alternativos</a:t>
            </a:r>
            <a:r>
              <a:rPr lang="es-MX" sz="2300" dirty="0"/>
              <a:t>, con vidas útiles diferentes y donde, además, los ingresos no son relevantes para la toma de decisión, puesto que no son incrementales.</a:t>
            </a:r>
          </a:p>
          <a:p>
            <a:pPr algn="ctr"/>
            <a:r>
              <a:rPr lang="es-MX" sz="2000" dirty="0" smtClean="0"/>
              <a:t>(Igual o mayor a  30 millones)</a:t>
            </a:r>
            <a:endParaRPr lang="es-MX" sz="2000" dirty="0"/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19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87624" y="1988840"/>
            <a:ext cx="7272808" cy="295232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300" dirty="0"/>
              <a:t>Evaluación socioeconómica del proyecto a nivel perfil, que consiste en </a:t>
            </a:r>
            <a:r>
              <a:rPr lang="es-MX" sz="2300" b="1" dirty="0"/>
              <a:t>determinar la conveniencia de un proyecto de inversión, mediante la valoración</a:t>
            </a:r>
            <a:r>
              <a:rPr lang="es-MX" sz="2300" dirty="0"/>
              <a:t>, en términos monetarios, de los costos y beneficios asociados directa e indirectamente a la ejecución y operación de dicho proyecto (igual o mayor a  millones de pesos</a:t>
            </a:r>
            <a:r>
              <a:rPr lang="es-MX" sz="2300" dirty="0" smtClean="0"/>
              <a:t>).</a:t>
            </a:r>
            <a:endParaRPr lang="es-MX" sz="2300" dirty="0"/>
          </a:p>
          <a:p>
            <a:pPr algn="just"/>
            <a:endParaRPr lang="es-MX" sz="2400" b="1" dirty="0"/>
          </a:p>
          <a:p>
            <a:pPr algn="ctr"/>
            <a:r>
              <a:rPr lang="es-MX" sz="2000" dirty="0" smtClean="0"/>
              <a:t>(Mayor a  50 millones de pesos)</a:t>
            </a:r>
            <a:endParaRPr lang="es-MX" sz="2000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17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797118" y="1340769"/>
            <a:ext cx="737528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Costo Beneficio Simplificado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220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968745" y="1781200"/>
            <a:ext cx="7563695" cy="460012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300" b="1" dirty="0"/>
              <a:t>E</a:t>
            </a:r>
            <a:r>
              <a:rPr lang="es-MX" sz="2300" b="1" dirty="0" smtClean="0"/>
              <a:t>valuación </a:t>
            </a:r>
            <a:r>
              <a:rPr lang="es-MX" sz="2300" b="1" dirty="0"/>
              <a:t>socioeconómica </a:t>
            </a:r>
            <a:r>
              <a:rPr lang="es-MX" sz="2300" dirty="0"/>
              <a:t>del proyecto a nivel perfil, que consiste en determinar la manera óptima de realizar un proyecto, mediante la </a:t>
            </a:r>
            <a:r>
              <a:rPr lang="es-MX" sz="2300" b="1" dirty="0"/>
              <a:t>comparación de las dos mejores alternativas de solución</a:t>
            </a:r>
            <a:r>
              <a:rPr lang="es-MX" sz="2300" dirty="0"/>
              <a:t>, de acuerdo a la problemática presentada, a través de la </a:t>
            </a:r>
            <a:r>
              <a:rPr lang="es-MX" sz="2300" b="1" dirty="0"/>
              <a:t>valoración, en términos monetarios, de todos los costos directos e indirectos </a:t>
            </a:r>
            <a:r>
              <a:rPr lang="es-MX" sz="2300" dirty="0"/>
              <a:t>de las mismas, bajo el supuesto de que generan los mismos beneficios. </a:t>
            </a:r>
            <a:endParaRPr lang="es-MX" sz="2300" dirty="0" smtClean="0"/>
          </a:p>
          <a:p>
            <a:pPr algn="just"/>
            <a:endParaRPr lang="es-MX" sz="2300" dirty="0"/>
          </a:p>
          <a:p>
            <a:pPr algn="just"/>
            <a:r>
              <a:rPr lang="es-MX" sz="2300" dirty="0" smtClean="0"/>
              <a:t>Esta </a:t>
            </a:r>
            <a:r>
              <a:rPr lang="es-MX" sz="2300" dirty="0"/>
              <a:t>evaluación se </a:t>
            </a:r>
            <a:r>
              <a:rPr lang="es-MX" sz="2300" b="1" dirty="0"/>
              <a:t>realiza cuando los beneficios no son cuantificables o son de difícil </a:t>
            </a:r>
            <a:r>
              <a:rPr lang="es-MX" sz="2300" b="1" dirty="0" smtClean="0"/>
              <a:t>cuantificación.</a:t>
            </a:r>
          </a:p>
          <a:p>
            <a:pPr algn="ctr"/>
            <a:r>
              <a:rPr lang="es-MX" sz="2000" dirty="0" smtClean="0"/>
              <a:t>(</a:t>
            </a:r>
            <a:r>
              <a:rPr lang="es-MX" sz="2000" dirty="0"/>
              <a:t>Mayor a </a:t>
            </a:r>
            <a:r>
              <a:rPr lang="es-MX" sz="2000" dirty="0" smtClean="0"/>
              <a:t>50 </a:t>
            </a:r>
            <a:r>
              <a:rPr lang="es-MX" sz="2000" dirty="0"/>
              <a:t>millones de pesos)</a:t>
            </a:r>
          </a:p>
          <a:p>
            <a:pPr algn="just"/>
            <a:endParaRPr lang="es-MX" sz="2400" b="1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18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690792" y="1340769"/>
            <a:ext cx="568952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Costo Eficiencia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4328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968745" y="1844824"/>
            <a:ext cx="7707710" cy="1287760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300" dirty="0"/>
              <a:t>C</a:t>
            </a:r>
            <a:r>
              <a:rPr lang="es-MX" sz="2300" dirty="0" smtClean="0"/>
              <a:t>ontratar y </a:t>
            </a:r>
            <a:r>
              <a:rPr lang="es-MX" sz="2300" dirty="0"/>
              <a:t>registrar, </a:t>
            </a:r>
            <a:r>
              <a:rPr lang="es-MX" sz="2300" dirty="0" smtClean="0"/>
              <a:t>ante la </a:t>
            </a:r>
            <a:r>
              <a:rPr lang="es-MX" sz="2300" dirty="0"/>
              <a:t>TESOFE, una cuenta </a:t>
            </a:r>
            <a:r>
              <a:rPr lang="es-MX" sz="2300" b="1" dirty="0"/>
              <a:t>bancaria productiva,</a:t>
            </a:r>
            <a:r>
              <a:rPr lang="es-MX" sz="2300" dirty="0"/>
              <a:t> específica y exclusiva, para la identificación, registro y control de los </a:t>
            </a:r>
            <a:r>
              <a:rPr lang="es-MX" sz="2300" dirty="0" smtClean="0"/>
              <a:t>recursos</a:t>
            </a:r>
            <a:r>
              <a:rPr lang="es-MX" sz="2300" b="1" dirty="0" smtClean="0"/>
              <a:t>.</a:t>
            </a:r>
            <a:endParaRPr lang="es-MX" sz="2300" b="1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19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938484" y="1340769"/>
            <a:ext cx="536982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Entrega de Recursos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971597" y="3284984"/>
            <a:ext cx="7560843" cy="2880320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300" dirty="0" smtClean="0"/>
              <a:t>La </a:t>
            </a:r>
            <a:r>
              <a:rPr lang="es-MX" sz="2300" dirty="0"/>
              <a:t>entidad federativa </a:t>
            </a:r>
            <a:r>
              <a:rPr lang="es-MX" sz="2300" dirty="0" smtClean="0"/>
              <a:t>deberá transferir los recursos al ejecutor, </a:t>
            </a:r>
            <a:r>
              <a:rPr lang="es-MX" sz="2300" dirty="0"/>
              <a:t>en un plazo no mayor a </a:t>
            </a:r>
            <a:r>
              <a:rPr lang="es-MX" sz="2300" b="1" dirty="0"/>
              <a:t>cinco días </a:t>
            </a:r>
            <a:r>
              <a:rPr lang="es-MX" sz="2300" dirty="0"/>
              <a:t>hábiles posteriores a </a:t>
            </a:r>
            <a:r>
              <a:rPr lang="es-MX" sz="2300" dirty="0" smtClean="0"/>
              <a:t>su recepción.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3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300" dirty="0" smtClean="0"/>
              <a:t> </a:t>
            </a:r>
            <a:r>
              <a:rPr lang="es-MX" sz="2300" dirty="0"/>
              <a:t>La entidad federativa deberá </a:t>
            </a:r>
            <a:r>
              <a:rPr lang="es-MX" sz="2300" b="1" dirty="0"/>
              <a:t>entregar</a:t>
            </a:r>
            <a:r>
              <a:rPr lang="es-MX" sz="2300" dirty="0"/>
              <a:t> a los </a:t>
            </a:r>
            <a:r>
              <a:rPr lang="es-MX" sz="2300" dirty="0" smtClean="0"/>
              <a:t>municipios, </a:t>
            </a:r>
            <a:r>
              <a:rPr lang="es-MX" sz="2300" dirty="0"/>
              <a:t>en la proporción que corresponda, los </a:t>
            </a:r>
            <a:r>
              <a:rPr lang="es-MX" sz="2300" b="1" dirty="0"/>
              <a:t>rendimientos </a:t>
            </a:r>
            <a:r>
              <a:rPr lang="es-MX" sz="2300" dirty="0"/>
              <a:t>financieros generados </a:t>
            </a:r>
            <a:r>
              <a:rPr lang="es-MX" sz="2300" dirty="0" smtClean="0"/>
              <a:t>durante </a:t>
            </a:r>
            <a:r>
              <a:rPr lang="es-MX" sz="2300" dirty="0"/>
              <a:t>el tiempo que </a:t>
            </a:r>
            <a:r>
              <a:rPr lang="es-MX" sz="2300" dirty="0" smtClean="0"/>
              <a:t>los recursos se </a:t>
            </a:r>
            <a:r>
              <a:rPr lang="es-MX" sz="2300" dirty="0"/>
              <a:t>mantuvieron en su cuenta bancaria.</a:t>
            </a:r>
            <a:endParaRPr lang="es-MX" sz="2300" b="1" dirty="0"/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070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997151" y="1761431"/>
            <a:ext cx="7416825" cy="424008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400" dirty="0"/>
              <a:t>El Fondo para el Fortalecimiento de la Infraestructura Estatal y Municipal (</a:t>
            </a:r>
            <a:r>
              <a:rPr lang="es-MX" sz="2400" b="1" dirty="0"/>
              <a:t>FORTALECE) nace en el año 2016 </a:t>
            </a:r>
            <a:r>
              <a:rPr lang="es-MX" sz="2400" dirty="0"/>
              <a:t>de la </a:t>
            </a:r>
            <a:r>
              <a:rPr lang="es-MX" sz="2400" u="sng" dirty="0"/>
              <a:t>fusión de los fondos de Pavimentación y Desarrollo Municipal (FOPADEM), Fondo de Cultura (FOCU) y Fondo de Infraestructura Deportiva (FIDE</a:t>
            </a:r>
            <a:r>
              <a:rPr lang="es-MX" sz="2400" dirty="0" smtClean="0"/>
              <a:t>); se </a:t>
            </a:r>
            <a:r>
              <a:rPr lang="es-MX" sz="2400" dirty="0"/>
              <a:t>destina a las entidades federativas, municipios y demarcaciones territoriales de la Ciudad de </a:t>
            </a:r>
            <a:r>
              <a:rPr lang="es-MX" sz="2400" dirty="0" smtClean="0"/>
              <a:t>México, </a:t>
            </a:r>
            <a:r>
              <a:rPr lang="es-MX" sz="2400" dirty="0"/>
              <a:t>a través del Ramo </a:t>
            </a:r>
            <a:r>
              <a:rPr lang="es-MX" sz="2400" b="1" dirty="0"/>
              <a:t>General 23 Provisiones Salariales y Económicas</a:t>
            </a:r>
            <a:r>
              <a:rPr lang="es-MX" sz="2400" dirty="0"/>
              <a:t>. </a:t>
            </a: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766586" y="1356158"/>
            <a:ext cx="16108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Antecedentes</a:t>
            </a:r>
            <a:r>
              <a:rPr lang="es-MX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9072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8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87623" y="1925216"/>
            <a:ext cx="7344817" cy="4744144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300" dirty="0"/>
              <a:t>Los recursos que no se encuentren vinculados a </a:t>
            </a:r>
            <a:r>
              <a:rPr lang="es-MX" sz="2300" b="1" dirty="0"/>
              <a:t>compromisos y obligaciones </a:t>
            </a:r>
            <a:r>
              <a:rPr lang="es-MX" sz="2300" dirty="0"/>
              <a:t>formales de pago, a más tardar el último día hábil del mes de diciembre de 2016, incluyendo los rendimientos financieros obtenidos, se deberán </a:t>
            </a:r>
            <a:r>
              <a:rPr lang="es-MX" sz="2300" b="1" dirty="0"/>
              <a:t>reintegrar a la </a:t>
            </a:r>
            <a:r>
              <a:rPr lang="es-MX" sz="2300" b="1" dirty="0" smtClean="0"/>
              <a:t>TESOFE. </a:t>
            </a:r>
          </a:p>
          <a:p>
            <a:pPr algn="just"/>
            <a:endParaRPr lang="es-MX" sz="1050" dirty="0" smtClean="0"/>
          </a:p>
          <a:p>
            <a:pPr algn="just"/>
            <a:r>
              <a:rPr lang="es-MX" sz="2300" dirty="0" smtClean="0"/>
              <a:t>Para </a:t>
            </a:r>
            <a:r>
              <a:rPr lang="es-MX" sz="2300" dirty="0"/>
              <a:t>la realización de los proyectos, los compromisos y obligaciones formales de pago se establecerán mediante</a:t>
            </a:r>
            <a:r>
              <a:rPr lang="es-MX" sz="2300" dirty="0" smtClean="0"/>
              <a:t>:</a:t>
            </a:r>
          </a:p>
          <a:p>
            <a:pPr algn="just"/>
            <a:endParaRPr lang="es-MX" sz="105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300" dirty="0" smtClean="0"/>
              <a:t>La </a:t>
            </a:r>
            <a:r>
              <a:rPr lang="es-MX" sz="2300" dirty="0"/>
              <a:t>contratación de proveedores o contratistas; 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300" dirty="0" smtClean="0"/>
              <a:t>Los </a:t>
            </a:r>
            <a:r>
              <a:rPr lang="es-MX" sz="2300" dirty="0"/>
              <a:t>contratos o documentos que justifiquen y comprueben la asignación y aplicación de los recursos públicos federales.</a:t>
            </a:r>
          </a:p>
          <a:p>
            <a:pPr algn="just"/>
            <a:endParaRPr lang="es-MX" sz="2400" b="1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20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795782" y="1340769"/>
            <a:ext cx="773665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No Comprometidos o Devengados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324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15615" y="1781200"/>
            <a:ext cx="7560839" cy="4456112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300" b="1" dirty="0"/>
              <a:t>La UPCP remitirá a la </a:t>
            </a:r>
            <a:r>
              <a:rPr lang="es-MX" sz="2300" b="1" dirty="0" smtClean="0"/>
              <a:t>Unidad de Inversiones </a:t>
            </a:r>
            <a:r>
              <a:rPr lang="es-MX" sz="2300" dirty="0" smtClean="0"/>
              <a:t>(UI), </a:t>
            </a:r>
            <a:r>
              <a:rPr lang="es-MX" sz="2300" dirty="0"/>
              <a:t>a través del sistema electrónico, el Análisis Costo-Beneficio Simplificado o Análisis Costo-Eficiencia </a:t>
            </a:r>
            <a:r>
              <a:rPr lang="es-MX" sz="2300" dirty="0" smtClean="0"/>
              <a:t>Simplificado.</a:t>
            </a:r>
            <a:endParaRPr lang="es-MX" sz="23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300" b="1" dirty="0"/>
              <a:t>La UI analizará la información </a:t>
            </a:r>
            <a:r>
              <a:rPr lang="es-MX" sz="2300" dirty="0"/>
              <a:t>en un plazo máximo de 20 días hábiles </a:t>
            </a:r>
            <a:r>
              <a:rPr lang="es-MX" sz="2300" dirty="0" smtClean="0"/>
              <a:t>para otorgar </a:t>
            </a:r>
            <a:r>
              <a:rPr lang="es-MX" sz="2300" dirty="0"/>
              <a:t>el Folio </a:t>
            </a:r>
            <a:r>
              <a:rPr lang="es-MX" sz="2300" dirty="0" smtClean="0"/>
              <a:t>o </a:t>
            </a:r>
            <a:r>
              <a:rPr lang="es-MX" sz="2300" dirty="0"/>
              <a:t>formular </a:t>
            </a:r>
            <a:r>
              <a:rPr lang="es-MX" sz="2300" dirty="0" smtClean="0"/>
              <a:t>observaciones.</a:t>
            </a:r>
            <a:endParaRPr lang="es-MX" sz="23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300" dirty="0" smtClean="0"/>
              <a:t>Si la </a:t>
            </a:r>
            <a:r>
              <a:rPr lang="es-MX" sz="2300" dirty="0"/>
              <a:t>UI </a:t>
            </a:r>
            <a:r>
              <a:rPr lang="es-MX" sz="2300" dirty="0" smtClean="0"/>
              <a:t>emite </a:t>
            </a:r>
            <a:r>
              <a:rPr lang="es-MX" sz="2300" b="1" dirty="0"/>
              <a:t>observaciones </a:t>
            </a:r>
            <a:r>
              <a:rPr lang="es-MX" sz="2300" dirty="0"/>
              <a:t>las hará llegar a la UPCP, </a:t>
            </a:r>
            <a:r>
              <a:rPr lang="es-MX" sz="2300" dirty="0" smtClean="0"/>
              <a:t>para que las </a:t>
            </a:r>
            <a:r>
              <a:rPr lang="es-MX" sz="2300" dirty="0"/>
              <a:t>haga del conocimiento de la entidad federativa o municipio para que sean atendidas en un plazo no mayor a 10 días hábiles. </a:t>
            </a:r>
            <a:endParaRPr lang="es-MX" sz="23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300" dirty="0" smtClean="0"/>
              <a:t>Se repite el proceso.</a:t>
            </a:r>
            <a:endParaRPr lang="es-MX" sz="2300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21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968745" y="1340769"/>
            <a:ext cx="756369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Autorización Registro Del Proyecto (Folio)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035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6" y="-2358062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22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611560" y="1340769"/>
            <a:ext cx="7920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Informe </a:t>
            </a:r>
            <a:r>
              <a:rPr lang="es-MX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la Ejecución de </a:t>
            </a:r>
            <a:r>
              <a:rPr lang="es-MX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Proyectos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980007" y="1802434"/>
            <a:ext cx="7552433" cy="4218854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400" dirty="0"/>
              <a:t>Las entidades federativas deberán </a:t>
            </a:r>
            <a:r>
              <a:rPr lang="es-MX" sz="2400" b="1" dirty="0"/>
              <a:t>informar trimestralmente </a:t>
            </a:r>
            <a:r>
              <a:rPr lang="es-MX" sz="2400" dirty="0"/>
              <a:t>a la SHCP sobre el ejercicio, destino, resultados obtenidos y evaluación de los recursos </a:t>
            </a:r>
            <a:r>
              <a:rPr lang="es-MX" sz="2400" dirty="0" smtClean="0"/>
              <a:t>transferidos, </a:t>
            </a:r>
            <a:r>
              <a:rPr lang="es-MX" sz="2400" dirty="0"/>
              <a:t>conforme a lo establecido en los "Lineamientos para informar sobre los recursos federales transferidos a las entidades federativas, municipios y demarcaciones territoriales del Distrito Federal, y de operación de los recursos del Ramo General </a:t>
            </a:r>
            <a:r>
              <a:rPr lang="es-MX" sz="2400" dirty="0" smtClean="0"/>
              <a:t>33”.</a:t>
            </a:r>
            <a:endParaRPr lang="es-MX" sz="2400" b="1" dirty="0"/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153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259631" y="2429272"/>
            <a:ext cx="7272809" cy="2871936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400" dirty="0" smtClean="0"/>
              <a:t>Los lineamientos señalan que: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 smtClean="0"/>
              <a:t>Las </a:t>
            </a:r>
            <a:r>
              <a:rPr lang="es-MX" sz="2400" dirty="0"/>
              <a:t>entidades federativas, municipios y Demarcaciones </a:t>
            </a:r>
            <a:r>
              <a:rPr lang="es-MX" sz="2400" b="1" dirty="0"/>
              <a:t>enviarán a la Secretaría</a:t>
            </a:r>
            <a:r>
              <a:rPr lang="es-MX" sz="2400" dirty="0"/>
              <a:t>, mediante el </a:t>
            </a:r>
            <a:r>
              <a:rPr lang="es-MX" sz="2400" dirty="0" smtClean="0"/>
              <a:t>Sistema de Formato </a:t>
            </a:r>
            <a:r>
              <a:rPr lang="es-MX" sz="2400" dirty="0"/>
              <a:t>Ú</a:t>
            </a:r>
            <a:r>
              <a:rPr lang="es-MX" sz="2400" dirty="0" smtClean="0"/>
              <a:t>nico, </a:t>
            </a:r>
            <a:r>
              <a:rPr lang="es-MX" sz="2400" b="1" dirty="0"/>
              <a:t>informes sobre el ejercicio, el destino, los subejercicios y reintegros</a:t>
            </a:r>
            <a:r>
              <a:rPr lang="es-MX" sz="2400" dirty="0"/>
              <a:t> que, en su caso, se generen y los resultados obtenidos de los recursos federales </a:t>
            </a:r>
            <a:r>
              <a:rPr lang="es-MX" sz="2400" dirty="0" smtClean="0"/>
              <a:t>transferidos.</a:t>
            </a:r>
            <a:endParaRPr lang="es-MX" sz="2400" b="1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23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01006" y="1340769"/>
            <a:ext cx="803143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Informe </a:t>
            </a:r>
            <a:r>
              <a:rPr lang="es-MX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la Ejecución </a:t>
            </a:r>
            <a:r>
              <a:rPr lang="es-MX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los Proyectos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642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24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611560" y="1340769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Control, Transparencia y Rendición de Cuentas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980007" y="1988840"/>
            <a:ext cx="7552433" cy="3744416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/>
              <a:t>Los recursos del Fondo </a:t>
            </a:r>
            <a:r>
              <a:rPr lang="es-MX" sz="2000" b="1" dirty="0"/>
              <a:t>en ningún caso </a:t>
            </a:r>
            <a:r>
              <a:rPr lang="es-MX" sz="2000" dirty="0"/>
              <a:t>se podrán destinar </a:t>
            </a:r>
            <a:r>
              <a:rPr lang="es-MX" sz="2000" b="1" dirty="0"/>
              <a:t>a gasto corriente y de operación</a:t>
            </a:r>
            <a:r>
              <a:rPr lang="es-MX" sz="2000" dirty="0"/>
              <a:t>, salvo que se trate de los </a:t>
            </a:r>
            <a:r>
              <a:rPr lang="es-MX" sz="2000" b="1" dirty="0"/>
              <a:t>gastos indirectos</a:t>
            </a:r>
            <a:r>
              <a:rPr lang="es-MX" sz="2000" dirty="0"/>
              <a:t>, a los que se podrá destinar hasta el dos por ciento del costo total de la obra antes del Impuesto al Valor Agregado</a:t>
            </a:r>
            <a:r>
              <a:rPr lang="es-MX" sz="20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/>
              <a:t>En </a:t>
            </a:r>
            <a:r>
              <a:rPr lang="es-MX" sz="2000" b="1" dirty="0"/>
              <a:t>obras por administración</a:t>
            </a:r>
            <a:r>
              <a:rPr lang="es-MX" sz="2000" dirty="0"/>
              <a:t>, se deberá destinar el uno al millar del monto total de los recursos a favor de la </a:t>
            </a:r>
            <a:r>
              <a:rPr lang="es-MX" sz="2000" b="1" dirty="0"/>
              <a:t>Contraloría Estatal</a:t>
            </a:r>
            <a:r>
              <a:rPr lang="es-MX" sz="2000" dirty="0"/>
              <a:t>, para vigilancia, inspección, control y evaluación de los </a:t>
            </a:r>
            <a:r>
              <a:rPr lang="es-MX" sz="2000" dirty="0" smtClean="0"/>
              <a:t>proyectos.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/>
              <a:t>En </a:t>
            </a:r>
            <a:r>
              <a:rPr lang="es-MX" sz="2000" b="1" dirty="0"/>
              <a:t>obras por contrato</a:t>
            </a:r>
            <a:r>
              <a:rPr lang="es-MX" sz="2000" dirty="0"/>
              <a:t>, las oficinas pagadoras deberán retener al contratista, al momento del pago, el </a:t>
            </a:r>
            <a:r>
              <a:rPr lang="es-MX" sz="2000" b="1" dirty="0"/>
              <a:t>cinco al millar </a:t>
            </a:r>
            <a:r>
              <a:rPr lang="es-MX" sz="2000" dirty="0"/>
              <a:t>sobre el importe de cada una de las estimaciones de trabajo, en los  términos de la Ley Federal de Derechos.</a:t>
            </a: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903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87623" y="1781200"/>
            <a:ext cx="7488831" cy="424008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200" dirty="0"/>
              <a:t>Las </a:t>
            </a:r>
            <a:r>
              <a:rPr lang="es-MX" sz="2200" b="1" dirty="0"/>
              <a:t>entidades federativas e instancias ejecutoras deberán realizar</a:t>
            </a:r>
            <a:r>
              <a:rPr lang="es-MX" sz="2200" b="1" dirty="0" smtClean="0"/>
              <a:t>, </a:t>
            </a:r>
            <a:r>
              <a:rPr lang="es-MX" sz="2200" b="1" dirty="0"/>
              <a:t>el registro y control </a:t>
            </a:r>
            <a:r>
              <a:rPr lang="es-MX" sz="2200" dirty="0"/>
              <a:t>en materia jurídica, documental, contable, financiera, administrativa, presupuestaria y de cualquier otro </a:t>
            </a:r>
            <a:r>
              <a:rPr lang="es-MX" sz="2200" dirty="0" smtClean="0"/>
              <a:t>tipo, </a:t>
            </a:r>
            <a:r>
              <a:rPr lang="es-MX" sz="2200" dirty="0"/>
              <a:t>que permitan acreditar y demostrar que el origen, destino, aplicación, erogación, registro, documentación comprobatoria, integración de libros blancos y rendición de cuentas.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200" dirty="0"/>
              <a:t>Las </a:t>
            </a:r>
            <a:r>
              <a:rPr lang="es-MX" sz="2200" b="1" dirty="0"/>
              <a:t>entidades federativas </a:t>
            </a:r>
            <a:r>
              <a:rPr lang="es-MX" sz="2200" dirty="0"/>
              <a:t>deberán </a:t>
            </a:r>
            <a:r>
              <a:rPr lang="es-MX" sz="2200" b="1" dirty="0"/>
              <a:t>incluir, en su Cuenta Pública </a:t>
            </a:r>
            <a:r>
              <a:rPr lang="es-MX" sz="2200" dirty="0"/>
              <a:t>y en los informes sobre el ejercicio del gasto público, la información relativa a la aplicación de los recursos otorgados</a:t>
            </a:r>
            <a:r>
              <a:rPr lang="es-MX" sz="2200" dirty="0" smtClean="0"/>
              <a:t>.</a:t>
            </a:r>
            <a:endParaRPr lang="es-MX" sz="2200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25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02672" y="1340769"/>
            <a:ext cx="80297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Control, Transparencia y Rendición de Cuentas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5438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84491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87623" y="1787045"/>
            <a:ext cx="7488831" cy="4738299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200" dirty="0"/>
              <a:t>Las </a:t>
            </a:r>
            <a:r>
              <a:rPr lang="es-MX" sz="2200" b="1" dirty="0"/>
              <a:t>entidades federativas e instancias ejecutoras </a:t>
            </a:r>
            <a:r>
              <a:rPr lang="es-MX" sz="2200" dirty="0"/>
              <a:t>deberán </a:t>
            </a:r>
            <a:r>
              <a:rPr lang="es-MX" sz="2200" b="1" dirty="0"/>
              <a:t>publicar</a:t>
            </a:r>
            <a:r>
              <a:rPr lang="es-MX" sz="2200" dirty="0"/>
              <a:t>, en su página de Internet y en otros medios accesibles al ciudadano, la información relativa a la descripción de las </a:t>
            </a:r>
            <a:r>
              <a:rPr lang="es-MX" sz="2200" b="1" dirty="0"/>
              <a:t>obras, montos, metas, proveedores, y avances físicos </a:t>
            </a:r>
            <a:r>
              <a:rPr lang="es-MX" sz="2200" dirty="0"/>
              <a:t>y </a:t>
            </a:r>
            <a:r>
              <a:rPr lang="es-MX" sz="2200" dirty="0" smtClean="0"/>
              <a:t>financieros.</a:t>
            </a:r>
          </a:p>
          <a:p>
            <a:pPr algn="just"/>
            <a:endParaRPr lang="es-MX" sz="2200" dirty="0"/>
          </a:p>
          <a:p>
            <a:pPr algn="just"/>
            <a:r>
              <a:rPr lang="es-MX" sz="2200" dirty="0"/>
              <a:t>Las </a:t>
            </a:r>
            <a:r>
              <a:rPr lang="es-MX" sz="2200" b="1" dirty="0"/>
              <a:t>entidades federativas</a:t>
            </a:r>
            <a:r>
              <a:rPr lang="es-MX" sz="2200" dirty="0"/>
              <a:t>, deberán </a:t>
            </a:r>
            <a:r>
              <a:rPr lang="es-MX" sz="2200" b="1" dirty="0"/>
              <a:t>hacer pública </a:t>
            </a:r>
            <a:r>
              <a:rPr lang="es-MX" sz="2200" dirty="0"/>
              <a:t>la información relativa a la fecha y el monto de las </a:t>
            </a:r>
            <a:r>
              <a:rPr lang="es-MX" sz="2200" b="1" dirty="0"/>
              <a:t>ministraciones</a:t>
            </a:r>
            <a:r>
              <a:rPr lang="es-MX" sz="2200" dirty="0"/>
              <a:t> de recursos </a:t>
            </a:r>
            <a:r>
              <a:rPr lang="es-MX" sz="2200" dirty="0" smtClean="0"/>
              <a:t>que </a:t>
            </a:r>
            <a:r>
              <a:rPr lang="es-MX" sz="2200" dirty="0"/>
              <a:t>realicen a los municipios, a través de sus páginas de Internet, dentro de los </a:t>
            </a:r>
            <a:r>
              <a:rPr lang="es-MX" sz="2200" b="1" dirty="0"/>
              <a:t>diez días naturales </a:t>
            </a:r>
            <a:r>
              <a:rPr lang="es-MX" sz="2200" dirty="0"/>
              <a:t>siguientes </a:t>
            </a:r>
            <a:r>
              <a:rPr lang="es-MX" sz="2200" dirty="0" smtClean="0"/>
              <a:t>al depósito, </a:t>
            </a:r>
            <a:r>
              <a:rPr lang="es-MX" sz="2200" dirty="0"/>
              <a:t>incluyendo el número de identificación de la transferencia. Asimismo, deberán remitir en el mismo plazo dicha información a la </a:t>
            </a:r>
            <a:r>
              <a:rPr lang="es-MX" sz="2200" dirty="0" smtClean="0"/>
              <a:t>SHCP.</a:t>
            </a:r>
            <a:endParaRPr lang="es-MX" sz="2200" dirty="0"/>
          </a:p>
          <a:p>
            <a:pPr algn="just"/>
            <a:endParaRPr lang="es-MX" sz="2400" b="1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26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02672" y="1340769"/>
            <a:ext cx="8029767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Control, Transparencia y Rendición de Cuentas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5762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980007" y="1988840"/>
            <a:ext cx="7696448" cy="3744416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b="1" dirty="0"/>
              <a:t>La publicidad, documentación </a:t>
            </a:r>
            <a:r>
              <a:rPr lang="es-MX" sz="2400" dirty="0"/>
              <a:t>e información relativa a los proyectos deberá incluir la </a:t>
            </a:r>
            <a:r>
              <a:rPr lang="es-MX" sz="2400" b="1" dirty="0"/>
              <a:t>leyenda</a:t>
            </a:r>
            <a:r>
              <a:rPr lang="es-MX" sz="2400" dirty="0"/>
              <a:t> </a:t>
            </a:r>
            <a:r>
              <a:rPr lang="es-MX" sz="2400" i="1" dirty="0"/>
              <a:t>"Este programa es público, ajeno a cualquier partido político. Queda prohibido el uso para fines distintos a los establecidos en el programa</a:t>
            </a:r>
            <a:r>
              <a:rPr lang="es-MX" sz="2400" i="1" dirty="0" smtClean="0"/>
              <a:t>"</a:t>
            </a:r>
            <a:r>
              <a:rPr lang="es-MX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En </a:t>
            </a:r>
            <a:r>
              <a:rPr lang="es-MX" sz="2400" dirty="0" smtClean="0"/>
              <a:t>los </a:t>
            </a:r>
            <a:r>
              <a:rPr lang="es-MX" sz="2400" b="1" dirty="0"/>
              <a:t>proyectos de infraestructura </a:t>
            </a:r>
            <a:r>
              <a:rPr lang="es-MX" sz="2400" dirty="0"/>
              <a:t>que se realicen con cargo a los Recursos del Fondo, se deberá incluir la </a:t>
            </a:r>
            <a:r>
              <a:rPr lang="es-MX" sz="2400" b="1" dirty="0"/>
              <a:t>leyenda</a:t>
            </a:r>
            <a:r>
              <a:rPr lang="es-MX" sz="2400" dirty="0"/>
              <a:t> </a:t>
            </a:r>
            <a:r>
              <a:rPr lang="es-MX" sz="2400" i="1" dirty="0"/>
              <a:t>"Esta obra fue realizada con recursos federales del Gobierno de la República"</a:t>
            </a:r>
            <a:r>
              <a:rPr lang="es-MX" sz="2400" dirty="0"/>
              <a:t>.</a:t>
            </a: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27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570946" y="1340769"/>
            <a:ext cx="3836948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Recomendaciones Generales  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581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15615" y="1781200"/>
            <a:ext cx="7632849" cy="424008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/>
            <a:r>
              <a:rPr lang="es-MX" sz="4000" dirty="0" smtClean="0">
                <a:solidFill>
                  <a:prstClr val="black"/>
                </a:solidFill>
              </a:rPr>
              <a:t>PROCEDIMIENTOS DE AUDITORÍA</a:t>
            </a:r>
          </a:p>
          <a:p>
            <a:pPr lvl="0" algn="ctr"/>
            <a:r>
              <a:rPr lang="es-MX" sz="3600" dirty="0" smtClean="0">
                <a:solidFill>
                  <a:prstClr val="black"/>
                </a:solidFill>
              </a:rPr>
              <a:t>(Como lo Revisamos)</a:t>
            </a:r>
            <a:endParaRPr lang="es-MX" sz="3600" dirty="0">
              <a:solidFill>
                <a:prstClr val="black"/>
              </a:solidFill>
            </a:endParaRP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28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609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15615" y="1781200"/>
            <a:ext cx="7632849" cy="424008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prstClr val="black"/>
                </a:solidFill>
              </a:rPr>
              <a:t>Control Interno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prstClr val="black"/>
                </a:solidFill>
              </a:rPr>
              <a:t>Transferencia de Recursos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prstClr val="black"/>
                </a:solidFill>
              </a:rPr>
              <a:t>Registro e Información Financiera de las Operaciones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prstClr val="black"/>
                </a:solidFill>
              </a:rPr>
              <a:t>Destino de los Recursos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prstClr val="black"/>
                </a:solidFill>
              </a:rPr>
              <a:t>Obra Pública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prstClr val="black"/>
                </a:solidFill>
              </a:rPr>
              <a:t>Gasto Indirectos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prstClr val="black"/>
                </a:solidFill>
              </a:rPr>
              <a:t>Transparencia</a:t>
            </a:r>
          </a:p>
          <a:p>
            <a:pPr lvl="0" algn="just"/>
            <a:endParaRPr lang="es-MX" dirty="0" smtClean="0">
              <a:solidFill>
                <a:prstClr val="black"/>
              </a:solidFill>
            </a:endParaRPr>
          </a:p>
          <a:p>
            <a:pPr lvl="0" algn="just"/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29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9552" y="1253208"/>
            <a:ext cx="8280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PROCEDIMIENTOS</a:t>
            </a:r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75524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997151" y="1761431"/>
            <a:ext cx="7416825" cy="424008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400" dirty="0"/>
              <a:t>Es un </a:t>
            </a:r>
            <a:r>
              <a:rPr lang="es-MX" sz="2400" b="1" dirty="0"/>
              <a:t>instrumento de política presupuestaria </a:t>
            </a:r>
            <a:r>
              <a:rPr lang="es-MX" sz="2400" dirty="0"/>
              <a:t>que permite atender las obligaciones del Gobierno Federal cuyas </a:t>
            </a:r>
            <a:r>
              <a:rPr lang="es-MX" sz="2400" b="1" dirty="0"/>
              <a:t>asignaciones de recursos no corresponden al gasto directo </a:t>
            </a:r>
            <a:r>
              <a:rPr lang="es-MX" sz="2400" dirty="0"/>
              <a:t>de las dependencias ni de las entidades.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Este instrumento es conocido como </a:t>
            </a:r>
            <a:r>
              <a:rPr lang="es-MX" sz="2400" b="1" dirty="0"/>
              <a:t>Provisiones salariales y económicas </a:t>
            </a:r>
            <a:r>
              <a:rPr lang="es-MX" sz="2400" dirty="0"/>
              <a:t>o Ramo 23, tiene como uno de sus objetivos </a:t>
            </a:r>
            <a:r>
              <a:rPr lang="es-MX" sz="2400" b="1" dirty="0"/>
              <a:t>otorgar recursos a Entidades Federativas y Municipios a través de fondos específicos. </a:t>
            </a: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27584" y="1356158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RAMO 23.-  PREVISIONES SALARIALES Y ECONÓMICAS</a:t>
            </a:r>
            <a:r>
              <a:rPr lang="es-MX" sz="2000" b="1" dirty="0" smtClean="0"/>
              <a:t> 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1221533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15615" y="1781200"/>
            <a:ext cx="7632849" cy="424008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/>
            <a:r>
              <a:rPr lang="es-MX" sz="2400" dirty="0" smtClean="0">
                <a:solidFill>
                  <a:prstClr val="black"/>
                </a:solidFill>
              </a:rPr>
              <a:t>APLICACIÓN DE CUESTIONARIOS (Marco Integrado de Control Interno)</a:t>
            </a:r>
          </a:p>
          <a:p>
            <a:pPr lvl="0" algn="just"/>
            <a:r>
              <a:rPr lang="es-MX" sz="2400" dirty="0" smtClean="0">
                <a:solidFill>
                  <a:prstClr val="black"/>
                </a:solidFill>
              </a:rPr>
              <a:t>      Ambiente de Control</a:t>
            </a:r>
          </a:p>
          <a:p>
            <a:pPr lvl="0" algn="just"/>
            <a:r>
              <a:rPr lang="es-MX" sz="2400" dirty="0">
                <a:solidFill>
                  <a:prstClr val="black"/>
                </a:solidFill>
              </a:rPr>
              <a:t> </a:t>
            </a:r>
            <a:r>
              <a:rPr lang="es-MX" sz="2400" dirty="0" smtClean="0">
                <a:solidFill>
                  <a:prstClr val="black"/>
                </a:solidFill>
              </a:rPr>
              <a:t>     Administración de Riesgos</a:t>
            </a:r>
          </a:p>
          <a:p>
            <a:pPr lvl="0" algn="just"/>
            <a:r>
              <a:rPr lang="es-MX" sz="2400" dirty="0" smtClean="0">
                <a:solidFill>
                  <a:prstClr val="black"/>
                </a:solidFill>
              </a:rPr>
              <a:t>      Actividades de Control</a:t>
            </a:r>
          </a:p>
          <a:p>
            <a:pPr lvl="0" algn="just"/>
            <a:r>
              <a:rPr lang="es-MX" sz="2400" dirty="0" smtClean="0">
                <a:solidFill>
                  <a:prstClr val="black"/>
                </a:solidFill>
              </a:rPr>
              <a:t>      Información y Comunicación</a:t>
            </a:r>
          </a:p>
          <a:p>
            <a:pPr lvl="0" algn="just"/>
            <a:r>
              <a:rPr lang="es-MX" sz="2400" dirty="0" smtClean="0">
                <a:solidFill>
                  <a:prstClr val="black"/>
                </a:solidFill>
              </a:rPr>
              <a:t>      Supervisión</a:t>
            </a:r>
          </a:p>
          <a:p>
            <a:pPr lvl="0" algn="just"/>
            <a:endParaRPr lang="es-MX" sz="2400" dirty="0">
              <a:solidFill>
                <a:prstClr val="black"/>
              </a:solidFill>
            </a:endParaRPr>
          </a:p>
          <a:p>
            <a:pPr lvl="0" algn="just"/>
            <a:r>
              <a:rPr lang="es-MX" sz="2400" dirty="0" smtClean="0">
                <a:solidFill>
                  <a:prstClr val="black"/>
                </a:solidFill>
              </a:rPr>
              <a:t>EVIDENCIA DE RESPUESTAS</a:t>
            </a:r>
          </a:p>
          <a:p>
            <a:pPr lvl="0" algn="just"/>
            <a:endParaRPr lang="es-MX" sz="2400" dirty="0">
              <a:solidFill>
                <a:prstClr val="black"/>
              </a:solidFill>
            </a:endParaRPr>
          </a:p>
          <a:p>
            <a:pPr lvl="0" algn="just"/>
            <a:r>
              <a:rPr lang="es-MX" sz="2400" dirty="0" smtClean="0">
                <a:solidFill>
                  <a:prstClr val="black"/>
                </a:solidFill>
              </a:rPr>
              <a:t>CALIFICACIÓN DEL CONTROL INTERNO</a:t>
            </a:r>
            <a:endParaRPr lang="es-MX" sz="2400" dirty="0">
              <a:solidFill>
                <a:prstClr val="black"/>
              </a:solidFill>
            </a:endParaRP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30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9552" y="1253208"/>
            <a:ext cx="82809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INTERNO</a:t>
            </a:r>
          </a:p>
          <a:p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0490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15615" y="1781200"/>
            <a:ext cx="7632849" cy="424008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Apertura de Cuenta Bancaria Específica</a:t>
            </a:r>
          </a:p>
          <a:p>
            <a:pPr lvl="0" algn="just"/>
            <a:endParaRPr lang="es-MX" sz="2400" dirty="0" smtClean="0">
              <a:solidFill>
                <a:prstClr val="black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Recepción de Recursos de la TESOFE </a:t>
            </a:r>
          </a:p>
          <a:p>
            <a:pPr lvl="0" algn="just"/>
            <a:endParaRPr lang="es-MX" sz="2400" dirty="0" smtClean="0">
              <a:solidFill>
                <a:prstClr val="black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Entrega de Recursos a los Ejecutores</a:t>
            </a:r>
          </a:p>
          <a:p>
            <a:pPr lvl="0" algn="just"/>
            <a:endParaRPr lang="es-MX" sz="2400" dirty="0" smtClean="0">
              <a:solidFill>
                <a:prstClr val="black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Publicación de Fechas de entrega de recursos y montos</a:t>
            </a:r>
          </a:p>
          <a:p>
            <a:pPr lvl="0" algn="just"/>
            <a:r>
              <a:rPr lang="es-MX" dirty="0" smtClean="0">
                <a:solidFill>
                  <a:prstClr val="black"/>
                </a:solidFill>
              </a:rPr>
              <a:t> </a:t>
            </a:r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31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9552" y="1253208"/>
            <a:ext cx="82809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Transferencia de Recursos</a:t>
            </a:r>
          </a:p>
          <a:p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2722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15615" y="1740879"/>
            <a:ext cx="7704856" cy="4280409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Registro contable y presupuestal de las operaciones</a:t>
            </a:r>
          </a:p>
          <a:p>
            <a:pPr lvl="0" algn="just"/>
            <a:endParaRPr lang="es-MX" sz="2400" dirty="0" smtClean="0">
              <a:solidFill>
                <a:prstClr val="black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Documentación Justificativa y Comprobatoria</a:t>
            </a:r>
          </a:p>
          <a:p>
            <a:pPr lvl="0" algn="just"/>
            <a:endParaRPr lang="es-MX" sz="2400" dirty="0" smtClean="0">
              <a:solidFill>
                <a:prstClr val="black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Cumplimiento de disposiciones fiscales</a:t>
            </a:r>
          </a:p>
          <a:p>
            <a:pPr lvl="0" algn="just"/>
            <a:endParaRPr lang="es-MX" sz="2400" dirty="0" smtClean="0">
              <a:solidFill>
                <a:prstClr val="black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Cancelación de los comprobantes y justificantes (Operado)</a:t>
            </a:r>
          </a:p>
          <a:p>
            <a:pPr lvl="0" algn="just"/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32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9552" y="1253208"/>
            <a:ext cx="82809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Registro e Información Financiera de las Operaciones</a:t>
            </a:r>
          </a:p>
          <a:p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10900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15615" y="1781200"/>
            <a:ext cx="7632849" cy="424008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Solicitud de Recursos a la UPCP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Formalización de Convenios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Aplicación de los recursos conforme al convenio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Reintegro de Remanentes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Propiedad de Inmuebles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Destino de los Intereses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Retenciones y enteros (uno y cinco al millar)</a:t>
            </a:r>
          </a:p>
          <a:p>
            <a:pPr lvl="0" algn="just"/>
            <a:endParaRPr lang="es-MX" dirty="0" smtClean="0">
              <a:solidFill>
                <a:prstClr val="black"/>
              </a:solidFill>
            </a:endParaRPr>
          </a:p>
          <a:p>
            <a:pPr lvl="0" algn="just"/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33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9552" y="1253208"/>
            <a:ext cx="82809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Destino de los Recursos</a:t>
            </a:r>
          </a:p>
          <a:p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1447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061640" y="1844823"/>
            <a:ext cx="7560841" cy="4680521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prstClr val="black"/>
                </a:solidFill>
              </a:rPr>
              <a:t>Licitaciones, adjudicaciones y en su caso excepciones</a:t>
            </a:r>
          </a:p>
          <a:p>
            <a:pPr lvl="0" algn="just"/>
            <a:endParaRPr lang="es-MX" sz="2000" dirty="0" smtClean="0">
              <a:solidFill>
                <a:prstClr val="black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prstClr val="black"/>
                </a:solidFill>
              </a:rPr>
              <a:t>Contratos y Convenios</a:t>
            </a:r>
          </a:p>
          <a:p>
            <a:pPr lvl="0" algn="just"/>
            <a:endParaRPr lang="es-MX" sz="2000" dirty="0" smtClean="0">
              <a:solidFill>
                <a:prstClr val="black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prstClr val="black"/>
                </a:solidFill>
              </a:rPr>
              <a:t>Calendario y ejecución de las obras</a:t>
            </a:r>
          </a:p>
          <a:p>
            <a:pPr lvl="0" algn="just"/>
            <a:endParaRPr lang="es-MX" sz="2000" dirty="0" smtClean="0">
              <a:solidFill>
                <a:prstClr val="black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prstClr val="black"/>
                </a:solidFill>
              </a:rPr>
              <a:t>Precios Unitarios</a:t>
            </a:r>
          </a:p>
          <a:p>
            <a:pPr lvl="0" algn="just"/>
            <a:endParaRPr lang="es-MX" sz="2000" dirty="0" smtClean="0">
              <a:solidFill>
                <a:prstClr val="black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prstClr val="black"/>
                </a:solidFill>
              </a:rPr>
              <a:t>Amortización de Anticipos</a:t>
            </a:r>
          </a:p>
          <a:p>
            <a:pPr lvl="0" algn="just"/>
            <a:endParaRPr lang="es-MX" sz="2000" dirty="0" smtClean="0">
              <a:solidFill>
                <a:prstClr val="black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prstClr val="black"/>
                </a:solidFill>
              </a:rPr>
              <a:t>Verificación Física de las obras  (volúmenes, conclusión y operación)</a:t>
            </a:r>
          </a:p>
          <a:p>
            <a:pPr lvl="0" algn="just"/>
            <a:endParaRPr lang="es-MX" sz="2000" dirty="0" smtClean="0">
              <a:solidFill>
                <a:prstClr val="black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prstClr val="black"/>
                </a:solidFill>
              </a:rPr>
              <a:t>Adquisiciones de materiales (Cumplimiento de condiciones)</a:t>
            </a:r>
          </a:p>
          <a:p>
            <a:pPr lvl="0" algn="just"/>
            <a:endParaRPr lang="es-MX" dirty="0" smtClean="0">
              <a:solidFill>
                <a:prstClr val="black"/>
              </a:solidFill>
            </a:endParaRPr>
          </a:p>
          <a:p>
            <a:pPr lvl="0" algn="just"/>
            <a:endParaRPr lang="es-MX" dirty="0" smtClean="0">
              <a:solidFill>
                <a:prstClr val="black"/>
              </a:solidFill>
            </a:endParaRPr>
          </a:p>
          <a:p>
            <a:pPr lvl="0" algn="just"/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34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9552" y="1253208"/>
            <a:ext cx="8280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 Pública</a:t>
            </a:r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0364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15615" y="1781200"/>
            <a:ext cx="7632849" cy="424008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/>
            <a:r>
              <a:rPr lang="es-MX" sz="2400" dirty="0" smtClean="0">
                <a:solidFill>
                  <a:prstClr val="black"/>
                </a:solidFill>
              </a:rPr>
              <a:t>Aplicación de un máximo 2% para supervisión y vigilancia de obras por administración directa</a:t>
            </a:r>
          </a:p>
          <a:p>
            <a:pPr lvl="0" algn="just"/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35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9552" y="1253208"/>
            <a:ext cx="8280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Gastos Indirectos</a:t>
            </a:r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3359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15615" y="1781199"/>
            <a:ext cx="7632849" cy="4570835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Informe trimestral a la SHCP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Formato </a:t>
            </a:r>
            <a:r>
              <a:rPr lang="es-MX" sz="2800" dirty="0">
                <a:solidFill>
                  <a:prstClr val="black"/>
                </a:solidFill>
              </a:rPr>
              <a:t>Ú</a:t>
            </a:r>
            <a:r>
              <a:rPr lang="es-MX" sz="2800" dirty="0" smtClean="0">
                <a:solidFill>
                  <a:prstClr val="black"/>
                </a:solidFill>
              </a:rPr>
              <a:t>nico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Calidad y congruencia de la información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Publicación en órganos oficiales e internet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Programa Anual de Evaluación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Publicación de proyectos, costos y unidades de medida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Incorporación de Leyendas sobre utilización de recursos públicos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prstClr val="black"/>
                </a:solidFill>
              </a:rPr>
              <a:t>Incorporación del Fondo en la Cuenta Pública</a:t>
            </a:r>
          </a:p>
          <a:p>
            <a:pPr lvl="0" algn="just"/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36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9552" y="1253208"/>
            <a:ext cx="82809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Transparencia</a:t>
            </a:r>
          </a:p>
          <a:p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24288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15615" y="1781200"/>
            <a:ext cx="7632849" cy="424008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/>
            <a:r>
              <a:rPr lang="es-MX" sz="4400" dirty="0" smtClean="0">
                <a:solidFill>
                  <a:prstClr val="black"/>
                </a:solidFill>
              </a:rPr>
              <a:t>PRINCIPALES OBSERVACIONES</a:t>
            </a:r>
          </a:p>
          <a:p>
            <a:pPr lvl="0" algn="ctr"/>
            <a:r>
              <a:rPr lang="es-MX" sz="3600" dirty="0">
                <a:solidFill>
                  <a:prstClr val="black"/>
                </a:solidFill>
              </a:rPr>
              <a:t>(</a:t>
            </a:r>
            <a:r>
              <a:rPr lang="es-MX" sz="3600" dirty="0" smtClean="0">
                <a:solidFill>
                  <a:prstClr val="black"/>
                </a:solidFill>
              </a:rPr>
              <a:t>Que encontramos) </a:t>
            </a:r>
            <a:endParaRPr lang="es-MX" sz="3600" dirty="0">
              <a:solidFill>
                <a:prstClr val="black"/>
              </a:solidFill>
            </a:endParaRP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37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9552" y="1253208"/>
            <a:ext cx="8280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Observaciones</a:t>
            </a:r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7477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15615" y="1781200"/>
            <a:ext cx="7632849" cy="424008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r>
              <a:rPr lang="es-MX" dirty="0"/>
              <a:t> </a:t>
            </a:r>
          </a:p>
          <a:p>
            <a:pPr algn="just"/>
            <a:r>
              <a:rPr lang="es-MX" sz="2400" dirty="0"/>
              <a:t>A la Cuenta Pública 2016 del FORTALECE </a:t>
            </a:r>
            <a:r>
              <a:rPr lang="es-MX" sz="2400" b="1" dirty="0"/>
              <a:t>se realizaron 45 auditorías en las que se determinaron 279 observaciones</a:t>
            </a:r>
            <a:r>
              <a:rPr lang="es-MX" sz="2400" dirty="0"/>
              <a:t>, de las cuales se solventaron 130 en el transcurso de la auditoría y quedaron 148, las cuales promovieron 155 </a:t>
            </a:r>
            <a:r>
              <a:rPr lang="es-MX" sz="2400" dirty="0" smtClean="0"/>
              <a:t>acciones</a:t>
            </a:r>
            <a:endParaRPr lang="es-MX" sz="2400" dirty="0"/>
          </a:p>
          <a:p>
            <a:endParaRPr lang="es-MX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19 </a:t>
            </a:r>
            <a:r>
              <a:rPr lang="es-MX" sz="2400" dirty="0"/>
              <a:t>Recomendaciones (12.3%); </a:t>
            </a:r>
            <a:endParaRPr lang="es-MX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69 </a:t>
            </a:r>
            <a:r>
              <a:rPr lang="es-MX" sz="2400" dirty="0"/>
              <a:t>Promociones de Responsabilidad Administrativa Sancionatoria (44.5%); </a:t>
            </a:r>
            <a:endParaRPr lang="es-MX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67 </a:t>
            </a:r>
            <a:r>
              <a:rPr lang="es-MX" sz="2400" dirty="0"/>
              <a:t>Pliegos de Observaciones (43.2%).</a:t>
            </a: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38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9552" y="1253208"/>
            <a:ext cx="82809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/>
              <a:t>Observaciones formuladas y acciones </a:t>
            </a:r>
            <a:r>
              <a:rPr lang="es-MX" sz="2000" b="1" i="1" dirty="0" smtClean="0"/>
              <a:t>promovidas a nivel general </a:t>
            </a:r>
            <a:endParaRPr lang="es-MX" sz="2000" dirty="0"/>
          </a:p>
          <a:p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4373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115615" y="1781200"/>
            <a:ext cx="7632849" cy="424008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000" b="1" dirty="0" smtClean="0"/>
              <a:t>Subejercicio </a:t>
            </a:r>
            <a:r>
              <a:rPr lang="es-MX" sz="2000" dirty="0" smtClean="0"/>
              <a:t> </a:t>
            </a:r>
            <a:r>
              <a:rPr lang="es-MX" sz="2000" dirty="0"/>
              <a:t>(245.7 </a:t>
            </a:r>
            <a:r>
              <a:rPr lang="es-MX" sz="2000" dirty="0" err="1" smtClean="0"/>
              <a:t>mdp</a:t>
            </a:r>
            <a:r>
              <a:rPr lang="es-MX" sz="2000" dirty="0" smtClean="0"/>
              <a:t> </a:t>
            </a:r>
            <a:r>
              <a:rPr lang="es-MX" sz="2000" dirty="0"/>
              <a:t>64.3% del total observado</a:t>
            </a:r>
            <a:r>
              <a:rPr lang="es-MX" sz="2000" dirty="0" smtClean="0"/>
              <a:t>). </a:t>
            </a:r>
            <a:endParaRPr lang="es-MX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000" b="1" dirty="0"/>
              <a:t>Falta de documentación </a:t>
            </a:r>
            <a:r>
              <a:rPr lang="es-MX" sz="2000" dirty="0"/>
              <a:t>justificativa y comprobatoria del gasto (30.6 </a:t>
            </a:r>
            <a:r>
              <a:rPr lang="es-MX" sz="2000" dirty="0" err="1" smtClean="0"/>
              <a:t>mdp</a:t>
            </a:r>
            <a:r>
              <a:rPr lang="es-MX" sz="2000" dirty="0" smtClean="0"/>
              <a:t> 8.0</a:t>
            </a:r>
            <a:r>
              <a:rPr lang="es-MX" sz="2000" dirty="0"/>
              <a:t>% del total observado).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000" b="1" dirty="0"/>
              <a:t>No se acreditó la propiedad </a:t>
            </a:r>
            <a:r>
              <a:rPr lang="es-MX" sz="2000" dirty="0" smtClean="0"/>
              <a:t>donde </a:t>
            </a:r>
            <a:r>
              <a:rPr lang="es-MX" sz="2000" dirty="0"/>
              <a:t>se realizó la obra ni se presentó el registro patrimonial del inmueble construido (25.5 </a:t>
            </a:r>
            <a:r>
              <a:rPr lang="es-MX" sz="2000" dirty="0" err="1" smtClean="0"/>
              <a:t>mdp</a:t>
            </a:r>
            <a:r>
              <a:rPr lang="es-MX" sz="2000" dirty="0" smtClean="0"/>
              <a:t> </a:t>
            </a:r>
            <a:r>
              <a:rPr lang="es-MX" sz="2000" dirty="0"/>
              <a:t>6.7% del total observado).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000" b="1" dirty="0"/>
              <a:t>Transferencia </a:t>
            </a:r>
            <a:r>
              <a:rPr lang="es-MX" sz="2000" b="1" dirty="0" smtClean="0"/>
              <a:t>a </a:t>
            </a:r>
            <a:r>
              <a:rPr lang="es-MX" sz="2000" b="1" dirty="0"/>
              <a:t>otras cuentas </a:t>
            </a:r>
            <a:r>
              <a:rPr lang="es-MX" sz="2000" dirty="0"/>
              <a:t>bancarias, sin acreditar su destino y aplicación (22.5 </a:t>
            </a:r>
            <a:r>
              <a:rPr lang="es-MX" sz="2000" dirty="0" err="1" smtClean="0"/>
              <a:t>mdp</a:t>
            </a:r>
            <a:r>
              <a:rPr lang="es-MX" sz="2000" dirty="0" smtClean="0"/>
              <a:t> </a:t>
            </a:r>
            <a:r>
              <a:rPr lang="es-MX" sz="2000" dirty="0"/>
              <a:t>5.9% del total observado).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000" b="1" dirty="0"/>
              <a:t>Obras de mala calidad </a:t>
            </a:r>
            <a:r>
              <a:rPr lang="es-MX" sz="2000" dirty="0"/>
              <a:t>o que no cumplieron con las especificaciones contratadas (12.3 mdp,3.2% del total observado).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000" b="1" dirty="0"/>
              <a:t>Recursos o intereses no comprometidos </a:t>
            </a:r>
            <a:r>
              <a:rPr lang="es-MX" sz="2000" dirty="0"/>
              <a:t>al 31 de diciembre de 2016 (2.2 </a:t>
            </a:r>
            <a:r>
              <a:rPr lang="es-MX" sz="2000" dirty="0" err="1" smtClean="0"/>
              <a:t>mdp</a:t>
            </a:r>
            <a:r>
              <a:rPr lang="es-MX" sz="2000" dirty="0" smtClean="0"/>
              <a:t> </a:t>
            </a:r>
            <a:r>
              <a:rPr lang="es-MX" sz="2000" dirty="0"/>
              <a:t>0.6% del total </a:t>
            </a:r>
            <a:r>
              <a:rPr lang="es-MX" sz="2000" dirty="0" smtClean="0"/>
              <a:t>observado). </a:t>
            </a:r>
            <a:endParaRPr lang="es-MX" sz="2000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39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9552" y="1253208"/>
            <a:ext cx="82809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/>
              <a:t>Principales observaciones vinculadas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recuperaciones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nivel general</a:t>
            </a:r>
          </a:p>
          <a:p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90339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997151" y="1761431"/>
            <a:ext cx="7416825" cy="3834644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800" b="1" dirty="0"/>
              <a:t>El presupuesto asignado en el 2017 </a:t>
            </a:r>
            <a:r>
              <a:rPr lang="es-MX" sz="2800" dirty="0"/>
              <a:t>por la Cámara de Diputados </a:t>
            </a:r>
            <a:r>
              <a:rPr lang="es-MX" sz="2800" dirty="0" smtClean="0"/>
              <a:t>al Ramo 23</a:t>
            </a:r>
            <a:r>
              <a:rPr lang="es-MX" sz="2800" b="1" dirty="0" smtClean="0"/>
              <a:t> ascendió </a:t>
            </a:r>
            <a:r>
              <a:rPr lang="es-MX" sz="2800" b="1" dirty="0"/>
              <a:t>a 131,865.6 </a:t>
            </a:r>
            <a:r>
              <a:rPr lang="es-MX" sz="2800" dirty="0"/>
              <a:t>millones de pesos, que serán solicitados a la Secretaría de Hacienda y Crédito Público por las entidades federativas y municipios, firmando </a:t>
            </a:r>
            <a:r>
              <a:rPr lang="es-MX" sz="2800" b="1" dirty="0"/>
              <a:t>un convenio para su transferencia</a:t>
            </a:r>
            <a:r>
              <a:rPr lang="es-MX" sz="2800" dirty="0"/>
              <a:t>.</a:t>
            </a: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27584" y="1356158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RAMO 23.-  PREVISIONES SALARIALES Y ECONÓMICAS</a:t>
            </a:r>
            <a:r>
              <a:rPr lang="es-MX" sz="2000" b="1" dirty="0" smtClean="0"/>
              <a:t> 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610382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40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586014" y="1340769"/>
            <a:ext cx="3806811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Recomendaciones Generales  </a:t>
            </a:r>
            <a:endParaRPr lang="es-MX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971597" y="3176046"/>
            <a:ext cx="7560843" cy="973034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es-MX" sz="6000" b="1" dirty="0" smtClean="0"/>
              <a:t>MUCHAS GRACIAS</a:t>
            </a:r>
            <a:endParaRPr lang="es-MX" sz="6000" b="1" dirty="0"/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3565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331641" y="2060848"/>
            <a:ext cx="7200799" cy="3816424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endParaRPr lang="es-MX" sz="2800" b="1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475656" y="2423916"/>
            <a:ext cx="66777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En el ejercicio presupuestal 2016 al FORTALECE </a:t>
            </a:r>
            <a:r>
              <a:rPr lang="es-MX" sz="2800" b="1" dirty="0"/>
              <a:t>se destinaron 9,948.7 </a:t>
            </a:r>
            <a:r>
              <a:rPr lang="es-MX" sz="2800" dirty="0" err="1"/>
              <a:t>mdp</a:t>
            </a:r>
            <a:r>
              <a:rPr lang="es-MX" sz="2800" dirty="0"/>
              <a:t>, con los cuales se apoyó a </a:t>
            </a:r>
            <a:r>
              <a:rPr lang="es-MX" sz="2800" b="1" dirty="0"/>
              <a:t>23 entidades federativas</a:t>
            </a:r>
            <a:r>
              <a:rPr lang="es-MX" sz="2800" dirty="0"/>
              <a:t> </a:t>
            </a:r>
            <a:r>
              <a:rPr lang="es-MX" sz="2800" dirty="0" smtClean="0"/>
              <a:t>que ejercieron </a:t>
            </a:r>
            <a:r>
              <a:rPr lang="es-MX" sz="2800" dirty="0"/>
              <a:t>2,486.3 </a:t>
            </a:r>
            <a:r>
              <a:rPr lang="es-MX" sz="2800" dirty="0" err="1" smtClean="0"/>
              <a:t>mdp</a:t>
            </a:r>
            <a:r>
              <a:rPr lang="es-MX" sz="2800" dirty="0" smtClean="0"/>
              <a:t>, </a:t>
            </a:r>
            <a:r>
              <a:rPr lang="es-MX" sz="2800" dirty="0"/>
              <a:t>y </a:t>
            </a:r>
            <a:r>
              <a:rPr lang="es-MX" sz="2800" b="1" dirty="0"/>
              <a:t>1,064 municipios </a:t>
            </a:r>
            <a:r>
              <a:rPr lang="es-MX" sz="2800" dirty="0"/>
              <a:t>y demarcaciones </a:t>
            </a:r>
            <a:r>
              <a:rPr lang="es-MX" sz="2800" dirty="0" smtClean="0"/>
              <a:t>territoriales a quienes se entregaron </a:t>
            </a:r>
            <a:r>
              <a:rPr lang="es-MX" sz="2800" dirty="0"/>
              <a:t>7,462.3 </a:t>
            </a:r>
            <a:r>
              <a:rPr lang="es-MX" sz="2800" dirty="0" err="1"/>
              <a:t>mdp</a:t>
            </a:r>
            <a:r>
              <a:rPr lang="es-MX" sz="2800" dirty="0"/>
              <a:t>.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419870" y="1356158"/>
            <a:ext cx="3744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Importancia del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FORTALECE  </a:t>
            </a:r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8247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259632" y="1988840"/>
            <a:ext cx="7056784" cy="3672408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800" b="1" dirty="0"/>
              <a:t>G</a:t>
            </a:r>
            <a:r>
              <a:rPr lang="es-MX" sz="2800" b="1" dirty="0" smtClean="0"/>
              <a:t>eneración </a:t>
            </a:r>
            <a:r>
              <a:rPr lang="es-MX" sz="2800" b="1" dirty="0"/>
              <a:t>de </a:t>
            </a:r>
            <a:r>
              <a:rPr lang="es-MX" sz="2800" b="1" dirty="0" smtClean="0"/>
              <a:t>infraestructura</a:t>
            </a:r>
            <a:r>
              <a:rPr lang="es-MX" sz="2800" dirty="0" smtClean="0"/>
              <a:t>, principalmente </a:t>
            </a:r>
            <a:r>
              <a:rPr lang="es-MX" sz="2800" u="sng" dirty="0"/>
              <a:t>pavimentaciones</a:t>
            </a:r>
            <a:r>
              <a:rPr lang="es-MX" sz="2800" dirty="0"/>
              <a:t> de calles y avenidas, </a:t>
            </a:r>
            <a:r>
              <a:rPr lang="es-MX" sz="2800" u="sng" dirty="0"/>
              <a:t>alumbrado</a:t>
            </a:r>
            <a:r>
              <a:rPr lang="es-MX" sz="2800" dirty="0"/>
              <a:t> público, </a:t>
            </a:r>
            <a:r>
              <a:rPr lang="es-MX" sz="2800" u="sng" dirty="0"/>
              <a:t>drenaje</a:t>
            </a:r>
            <a:r>
              <a:rPr lang="es-MX" sz="2800" dirty="0"/>
              <a:t> y </a:t>
            </a:r>
            <a:r>
              <a:rPr lang="es-MX" sz="2800" u="sng" dirty="0"/>
              <a:t>alcantarillado</a:t>
            </a:r>
            <a:r>
              <a:rPr lang="es-MX" sz="2800" dirty="0"/>
              <a:t>, mantenimiento de vías; construcción, rehabilitación y remodelación de </a:t>
            </a:r>
            <a:r>
              <a:rPr lang="es-MX" sz="2800" u="sng" dirty="0"/>
              <a:t>espacios educativos, artísticos y culturales</a:t>
            </a:r>
            <a:r>
              <a:rPr lang="es-MX" sz="2800" dirty="0"/>
              <a:t>; construcción, ampliación y mejoramiento de los </a:t>
            </a:r>
            <a:r>
              <a:rPr lang="es-MX" sz="2800" u="sng" dirty="0"/>
              <a:t>espacios para la práctica del </a:t>
            </a:r>
            <a:r>
              <a:rPr lang="es-MX" sz="2800" u="sng" dirty="0" smtClean="0"/>
              <a:t>deporte</a:t>
            </a:r>
            <a:r>
              <a:rPr lang="es-MX" sz="2400" u="sng" dirty="0"/>
              <a:t>.</a:t>
            </a: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188628" y="1340768"/>
            <a:ext cx="1135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605830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043608" y="1740879"/>
            <a:ext cx="7488833" cy="4640449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000" dirty="0"/>
              <a:t>Los recursos federales </a:t>
            </a:r>
            <a:r>
              <a:rPr lang="es-MX" sz="2000" dirty="0" smtClean="0"/>
              <a:t>del </a:t>
            </a:r>
            <a:r>
              <a:rPr lang="es-MX" sz="2000" dirty="0"/>
              <a:t>FORTALECE, se ejercen de conformidad con las </a:t>
            </a:r>
            <a:r>
              <a:rPr lang="es-MX" sz="2000" b="1" dirty="0"/>
              <a:t>disposiciones jurídicas </a:t>
            </a:r>
            <a:r>
              <a:rPr lang="es-MX" sz="2000" b="1" dirty="0" smtClean="0"/>
              <a:t>federales</a:t>
            </a:r>
            <a:r>
              <a:rPr lang="es-MX" sz="2000" dirty="0" smtClean="0"/>
              <a:t>: </a:t>
            </a:r>
            <a:endParaRPr lang="es-MX" sz="2000" dirty="0"/>
          </a:p>
          <a:p>
            <a:pPr algn="just"/>
            <a:endParaRPr lang="es-MX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Constitución </a:t>
            </a:r>
            <a:r>
              <a:rPr lang="es-MX" sz="2000" dirty="0"/>
              <a:t>Política de los Estados Unidos Mexicanos.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Ley </a:t>
            </a:r>
            <a:r>
              <a:rPr lang="es-MX" sz="2000" dirty="0"/>
              <a:t>Federal de Presupuesto y Responsabilidad Hacendaria y su Reglamento.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Ley </a:t>
            </a:r>
            <a:r>
              <a:rPr lang="es-MX" sz="2000" dirty="0"/>
              <a:t>General de Contabilidad Gubernamental.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Ley </a:t>
            </a:r>
            <a:r>
              <a:rPr lang="es-MX" sz="2000" dirty="0"/>
              <a:t>de Obras Públicas y Servicios Relacionados con las Mismas y su Reglamento.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Ley </a:t>
            </a:r>
            <a:r>
              <a:rPr lang="es-MX" sz="2000" dirty="0"/>
              <a:t>de Adquisiciones, Arrendamientos y Servicios del Sector Público y su Reglamento.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Ley </a:t>
            </a:r>
            <a:r>
              <a:rPr lang="es-MX" sz="2000" dirty="0"/>
              <a:t>General de Transparencia y Acceso a la Información Pública.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Ley </a:t>
            </a:r>
            <a:r>
              <a:rPr lang="es-MX" sz="2000" dirty="0"/>
              <a:t>Federal de Derechos.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Presupuesto </a:t>
            </a:r>
            <a:r>
              <a:rPr lang="es-MX" sz="2000" dirty="0"/>
              <a:t>de Egresos de la </a:t>
            </a:r>
            <a:r>
              <a:rPr lang="es-MX" sz="2000" dirty="0" smtClean="0"/>
              <a:t>Federación.</a:t>
            </a:r>
            <a:endParaRPr lang="es-MX" sz="2000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707902" y="1381090"/>
            <a:ext cx="2160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jurídico</a:t>
            </a:r>
            <a:r>
              <a:rPr lang="es-MX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36939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043608" y="1740879"/>
            <a:ext cx="7488833" cy="4640449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2400" dirty="0"/>
              <a:t>Los recursos federales del FORTALECE, se ejecutan de conformidad con las disposiciones específicas siguientes</a:t>
            </a:r>
          </a:p>
          <a:p>
            <a:pPr algn="just"/>
            <a:endParaRPr lang="es-MX" sz="16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b="1" dirty="0" smtClean="0"/>
              <a:t>Lineamientos </a:t>
            </a:r>
            <a:r>
              <a:rPr lang="es-MX" sz="2400" b="1" dirty="0"/>
              <a:t>de Operación </a:t>
            </a:r>
            <a:r>
              <a:rPr lang="es-MX" sz="2400" dirty="0"/>
              <a:t>del Fondo para el Fortalecimiento de la Infraestructura Estatal y Municipal, para el Ejercicio Fiscal 2016.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b="1" dirty="0" smtClean="0"/>
              <a:t>Convenios </a:t>
            </a:r>
            <a:r>
              <a:rPr lang="es-MX" sz="2400" dirty="0"/>
              <a:t>celebrados para el otorgamiento de los </a:t>
            </a:r>
            <a:r>
              <a:rPr lang="es-MX" sz="2400" dirty="0" smtClean="0"/>
              <a:t>subsidios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b="1" dirty="0" smtClean="0"/>
              <a:t>Lineamientos </a:t>
            </a:r>
            <a:r>
              <a:rPr lang="es-MX" sz="2400" b="1" dirty="0"/>
              <a:t>para informar </a:t>
            </a:r>
            <a:r>
              <a:rPr lang="es-MX" sz="2400" dirty="0"/>
              <a:t>sobre los recursos federales transferidos a las entidades federativas, municipios y demarcaciones territoriales del Distrito Federal, y de operación de los recursos del Ramo General 33</a:t>
            </a:r>
            <a:r>
              <a:rPr lang="es-MX" sz="2400" b="1" dirty="0" smtClean="0"/>
              <a:t> </a:t>
            </a:r>
            <a:endParaRPr lang="es-MX" sz="2400" b="1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707902" y="1381090"/>
            <a:ext cx="2160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jurídico</a:t>
            </a:r>
            <a:r>
              <a:rPr lang="es-MX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1852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 flipH="1">
            <a:off x="0" y="764704"/>
            <a:ext cx="889248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 rot="5400000">
            <a:off x="4371944" y="-2419617"/>
            <a:ext cx="400110" cy="79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11559" y="1669380"/>
            <a:ext cx="368448" cy="4711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006825" y="1916833"/>
            <a:ext cx="7488833" cy="4104456"/>
          </a:xfrm>
          <a:prstGeom prst="rect">
            <a:avLst/>
          </a:prstGeom>
          <a:solidFill>
            <a:schemeClr val="accent4">
              <a:lumMod val="40000"/>
              <a:lumOff val="60000"/>
              <a:alpha val="20000"/>
            </a:schemeClr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es-MX" sz="3400" b="1" dirty="0" smtClean="0"/>
              <a:t>NORMATIVA ESPECIFICA DEL FORTALECE</a:t>
            </a:r>
          </a:p>
          <a:p>
            <a:pPr algn="ctr"/>
            <a:r>
              <a:rPr lang="es-MX" sz="2800" b="1" dirty="0" smtClean="0"/>
              <a:t>(Que revisamos) </a:t>
            </a:r>
            <a:endParaRPr lang="es-MX" sz="2800" b="1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CDD0EA8B-EFEF-4CA1-B3E1-95EC10EE99DA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23 Rectángulo"/>
          <p:cNvSpPr/>
          <p:nvPr/>
        </p:nvSpPr>
        <p:spPr>
          <a:xfrm flipH="1">
            <a:off x="611560" y="-27384"/>
            <a:ext cx="8461003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77900">
              <a:defRPr/>
            </a:pPr>
            <a:r>
              <a:rPr lang="es-MX" sz="2400" dirty="0">
                <a:solidFill>
                  <a:schemeClr val="tx1"/>
                </a:solidFill>
              </a:rPr>
              <a:t>FONDO PARA EL FORTALECIMIENTO DE </a:t>
            </a:r>
            <a:r>
              <a:rPr lang="es-MX" sz="2400" dirty="0" smtClean="0">
                <a:solidFill>
                  <a:schemeClr val="tx1"/>
                </a:solidFill>
              </a:rPr>
              <a:t>LA INFRAESTRUCTURA </a:t>
            </a:r>
            <a:r>
              <a:rPr lang="es-MX" sz="2400" dirty="0">
                <a:solidFill>
                  <a:schemeClr val="tx1"/>
                </a:solidFill>
              </a:rPr>
              <a:t>ESTATAL Y MUNICIPAL</a:t>
            </a:r>
            <a:endParaRPr lang="es-MX" sz="21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059832" y="138109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 ESPECÍFICOS </a:t>
            </a:r>
            <a:endParaRPr lang="es-MX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43092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1505</TotalTime>
  <Words>2938</Words>
  <Application>Microsoft Office PowerPoint</Application>
  <PresentationFormat>Presentación en pantalla (4:3)</PresentationFormat>
  <Paragraphs>285</Paragraphs>
  <Slides>40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Vega Martinez</dc:creator>
  <cp:lastModifiedBy>Hugo Sebastian Cruz Monroy</cp:lastModifiedBy>
  <cp:revision>62</cp:revision>
  <cp:lastPrinted>2016-03-30T20:37:12Z</cp:lastPrinted>
  <dcterms:created xsi:type="dcterms:W3CDTF">2016-03-30T15:13:16Z</dcterms:created>
  <dcterms:modified xsi:type="dcterms:W3CDTF">2017-08-10T23:48:35Z</dcterms:modified>
</cp:coreProperties>
</file>