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533" r:id="rId2"/>
    <p:sldId id="544" r:id="rId3"/>
    <p:sldId id="534" r:id="rId4"/>
    <p:sldId id="535" r:id="rId5"/>
    <p:sldId id="536" r:id="rId6"/>
    <p:sldId id="547" r:id="rId7"/>
    <p:sldId id="548" r:id="rId8"/>
    <p:sldId id="549" r:id="rId9"/>
    <p:sldId id="550" r:id="rId10"/>
    <p:sldId id="564" r:id="rId11"/>
    <p:sldId id="551" r:id="rId12"/>
    <p:sldId id="552" r:id="rId13"/>
    <p:sldId id="553" r:id="rId14"/>
    <p:sldId id="554" r:id="rId15"/>
    <p:sldId id="555" r:id="rId16"/>
    <p:sldId id="556" r:id="rId17"/>
    <p:sldId id="578" r:id="rId18"/>
    <p:sldId id="579" r:id="rId19"/>
    <p:sldId id="580" r:id="rId20"/>
    <p:sldId id="538" r:id="rId21"/>
    <p:sldId id="568" r:id="rId22"/>
    <p:sldId id="569" r:id="rId23"/>
    <p:sldId id="570" r:id="rId24"/>
    <p:sldId id="572" r:id="rId25"/>
    <p:sldId id="539" r:id="rId26"/>
    <p:sldId id="574" r:id="rId27"/>
    <p:sldId id="560" r:id="rId28"/>
    <p:sldId id="587" r:id="rId29"/>
    <p:sldId id="561" r:id="rId30"/>
    <p:sldId id="584" r:id="rId31"/>
    <p:sldId id="585" r:id="rId32"/>
    <p:sldId id="586" r:id="rId33"/>
    <p:sldId id="562" r:id="rId34"/>
    <p:sldId id="566" r:id="rId35"/>
    <p:sldId id="542" r:id="rId36"/>
    <p:sldId id="540" r:id="rId37"/>
    <p:sldId id="571" r:id="rId38"/>
  </p:sldIdLst>
  <p:sldSz cx="9144000" cy="6858000" type="screen4x3"/>
  <p:notesSz cx="70104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C0DD8BE-84A8-485A-974A-106EDD7F01E3}">
          <p14:sldIdLst>
            <p14:sldId id="533"/>
            <p14:sldId id="544"/>
            <p14:sldId id="534"/>
            <p14:sldId id="535"/>
            <p14:sldId id="536"/>
            <p14:sldId id="547"/>
            <p14:sldId id="548"/>
            <p14:sldId id="549"/>
            <p14:sldId id="550"/>
            <p14:sldId id="564"/>
            <p14:sldId id="551"/>
            <p14:sldId id="552"/>
            <p14:sldId id="553"/>
            <p14:sldId id="554"/>
            <p14:sldId id="555"/>
            <p14:sldId id="556"/>
            <p14:sldId id="578"/>
            <p14:sldId id="579"/>
            <p14:sldId id="580"/>
            <p14:sldId id="538"/>
            <p14:sldId id="568"/>
            <p14:sldId id="569"/>
            <p14:sldId id="570"/>
            <p14:sldId id="572"/>
            <p14:sldId id="539"/>
            <p14:sldId id="574"/>
            <p14:sldId id="560"/>
            <p14:sldId id="587"/>
            <p14:sldId id="561"/>
            <p14:sldId id="584"/>
            <p14:sldId id="585"/>
            <p14:sldId id="586"/>
            <p14:sldId id="562"/>
            <p14:sldId id="566"/>
            <p14:sldId id="542"/>
            <p14:sldId id="540"/>
            <p14:sldId id="571"/>
          </p14:sldIdLst>
        </p14:section>
        <p14:section name="Sección sin título" id="{CE831475-5BA9-49C8-B9CC-171DCC654F1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ali Gonzalez Acevedo" initials="MGA" lastIdx="1" clrIdx="0">
    <p:extLst>
      <p:ext uri="{19B8F6BF-5375-455C-9EA6-DF929625EA0E}">
        <p15:presenceInfo xmlns:p15="http://schemas.microsoft.com/office/powerpoint/2012/main" userId="S-1-5-21-1060284298-1284227242-1177238915-650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092"/>
    <a:srgbClr val="003B92"/>
    <a:srgbClr val="0044A8"/>
    <a:srgbClr val="0067B4"/>
    <a:srgbClr val="5B9DFF"/>
    <a:srgbClr val="E5F0FF"/>
    <a:srgbClr val="52DC87"/>
    <a:srgbClr val="9999FF"/>
    <a:srgbClr val="FF99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7819" autoAdjust="0"/>
  </p:normalViewPr>
  <p:slideViewPr>
    <p:cSldViewPr>
      <p:cViewPr varScale="1">
        <p:scale>
          <a:sx n="83" d="100"/>
          <a:sy n="83" d="100"/>
        </p:scale>
        <p:origin x="595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1908" y="-72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666666666666666E-2"/>
          <c:y val="0.12940625"/>
          <c:w val="0.95416666666666672"/>
          <c:h val="0.7019288877952756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12"/>
          <c:dPt>
            <c:idx val="0"/>
            <c:bubble3D val="0"/>
            <c:explosion val="63"/>
            <c:spPr>
              <a:solidFill>
                <a:srgbClr val="5B9D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AF8-4352-9C46-C1B86162B5E6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8AF8-4352-9C46-C1B86162B5E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8AF8-4352-9C46-C1B86162B5E6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8AF8-4352-9C46-C1B86162B5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60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Servicios Personales</c:v>
                </c:pt>
                <c:pt idx="1">
                  <c:v>Otros de Gasto Corriente</c:v>
                </c:pt>
                <c:pt idx="2">
                  <c:v>Gasto de Operación</c:v>
                </c:pt>
                <c:pt idx="3">
                  <c:v>Fondo de Compensación</c:v>
                </c:pt>
              </c:strCache>
            </c:strRef>
          </c:cat>
          <c:val>
            <c:numRef>
              <c:f>Hoja1!$B$2:$B$5</c:f>
              <c:numCache>
                <c:formatCode>_-* #,##0_-;\-* #,##0_-;_-* "-"??_-;_-@_-</c:formatCode>
                <c:ptCount val="4"/>
                <c:pt idx="0">
                  <c:v>310938920856</c:v>
                </c:pt>
                <c:pt idx="1">
                  <c:v>10749607402</c:v>
                </c:pt>
                <c:pt idx="2">
                  <c:v>12433398539</c:v>
                </c:pt>
                <c:pt idx="3">
                  <c:v>8945914574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AF8-4352-9C46-C1B86162B5E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000004668015412E-2"/>
          <c:y val="1.3923891497435958E-2"/>
          <c:w val="0.89999990663969176"/>
          <c:h val="9.1053844894426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0FFF7-E280-468D-82D3-337CC800A877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7C5C3CE-72FC-497B-9510-AD5002BCFE65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MX" sz="3200" b="1" dirty="0" smtClean="0"/>
            <a:t>FONE</a:t>
          </a:r>
          <a:endParaRPr lang="es-MX" sz="3200" b="1" dirty="0"/>
        </a:p>
      </dgm:t>
    </dgm:pt>
    <dgm:pt modelId="{58DBEBE4-7B7C-4400-AB3A-B17AAD8876A7}" type="parTrans" cxnId="{0219085F-0326-4FA6-85A6-C32323F1AA58}">
      <dgm:prSet/>
      <dgm:spPr/>
      <dgm:t>
        <a:bodyPr/>
        <a:lstStyle/>
        <a:p>
          <a:endParaRPr lang="es-MX"/>
        </a:p>
      </dgm:t>
    </dgm:pt>
    <dgm:pt modelId="{F2FFEBBE-B0A7-40C0-95EF-AB6E67F6A645}" type="sibTrans" cxnId="{0219085F-0326-4FA6-85A6-C32323F1AA58}">
      <dgm:prSet/>
      <dgm:spPr/>
      <dgm:t>
        <a:bodyPr/>
        <a:lstStyle/>
        <a:p>
          <a:endParaRPr lang="es-MX"/>
        </a:p>
      </dgm:t>
    </dgm:pt>
    <dgm:pt modelId="{D4B01C95-8274-41F8-B0DD-031464EF2489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MX" sz="2000" b="1" dirty="0" smtClean="0">
              <a:latin typeface="Calibri" panose="020F0502020204030204" pitchFamily="34" charset="0"/>
            </a:rPr>
            <a:t>RECURSOS ADMINISTRADOS POR LA</a:t>
          </a:r>
        </a:p>
        <a:p>
          <a:r>
            <a:rPr lang="es-MX" sz="2000" b="1" dirty="0" smtClean="0">
              <a:latin typeface="Calibri" panose="020F0502020204030204" pitchFamily="34" charset="0"/>
            </a:rPr>
            <a:t>SEP - SHCP</a:t>
          </a:r>
          <a:endParaRPr lang="es-MX" sz="2000" dirty="0"/>
        </a:p>
      </dgm:t>
    </dgm:pt>
    <dgm:pt modelId="{EF2361B8-ED83-4ADD-8C47-361D3BB31430}" type="parTrans" cxnId="{B5BDC7D1-0AA0-4606-98C1-FF6CF7C699E6}">
      <dgm:prSet/>
      <dgm:spPr/>
      <dgm:t>
        <a:bodyPr/>
        <a:lstStyle/>
        <a:p>
          <a:endParaRPr lang="es-MX"/>
        </a:p>
      </dgm:t>
    </dgm:pt>
    <dgm:pt modelId="{03F23AA0-E5A7-4C62-8A04-1082233EDB6B}" type="sibTrans" cxnId="{B5BDC7D1-0AA0-4606-98C1-FF6CF7C699E6}">
      <dgm:prSet/>
      <dgm:spPr/>
      <dgm:t>
        <a:bodyPr/>
        <a:lstStyle/>
        <a:p>
          <a:endParaRPr lang="es-MX"/>
        </a:p>
      </dgm:t>
    </dgm:pt>
    <dgm:pt modelId="{4C761843-BBB5-40C9-93F5-F8A60047520D}">
      <dgm:prSet phldrT="[Texto]"/>
      <dgm:spPr>
        <a:solidFill>
          <a:srgbClr val="0070C0"/>
        </a:solidFill>
      </dgm:spPr>
      <dgm:t>
        <a:bodyPr/>
        <a:lstStyle/>
        <a:p>
          <a:r>
            <a:rPr lang="es-MX" b="1" dirty="0" smtClean="0">
              <a:latin typeface="Calibri" panose="020F0502020204030204" pitchFamily="34" charset="0"/>
            </a:rPr>
            <a:t>RECURSOS TRANSFERIDO A LAS ENTIDADES FEDERATIVAS</a:t>
          </a:r>
          <a:endParaRPr lang="es-MX" dirty="0"/>
        </a:p>
      </dgm:t>
    </dgm:pt>
    <dgm:pt modelId="{87FB4103-118E-483B-9E8D-CCB017C6966F}" type="parTrans" cxnId="{332EF1F3-C878-4E86-8EFA-644055B00903}">
      <dgm:prSet/>
      <dgm:spPr/>
      <dgm:t>
        <a:bodyPr/>
        <a:lstStyle/>
        <a:p>
          <a:endParaRPr lang="es-MX"/>
        </a:p>
      </dgm:t>
    </dgm:pt>
    <dgm:pt modelId="{EF09262A-4FE1-48A0-809E-E4391CB25A24}" type="sibTrans" cxnId="{332EF1F3-C878-4E86-8EFA-644055B00903}">
      <dgm:prSet/>
      <dgm:spPr/>
      <dgm:t>
        <a:bodyPr/>
        <a:lstStyle/>
        <a:p>
          <a:endParaRPr lang="es-MX"/>
        </a:p>
      </dgm:t>
    </dgm:pt>
    <dgm:pt modelId="{7BE8A10D-D78E-4593-B710-8BAFC747BF79}">
      <dgm:prSet phldrT="[Texto]"/>
      <dgm:spPr>
        <a:solidFill>
          <a:srgbClr val="E5F0FF"/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Calibri" panose="020F0502020204030204" pitchFamily="34" charset="0"/>
            </a:rPr>
            <a:t>Fondo de Compensación</a:t>
          </a:r>
          <a:endParaRPr lang="es-MX" dirty="0">
            <a:solidFill>
              <a:schemeClr val="tx1"/>
            </a:solidFill>
          </a:endParaRPr>
        </a:p>
      </dgm:t>
    </dgm:pt>
    <dgm:pt modelId="{6ABB0653-C146-465D-926E-D43A1D79212C}" type="parTrans" cxnId="{B9C27AD8-E873-438B-B2B3-0EF7E9320A0E}">
      <dgm:prSet/>
      <dgm:spPr/>
      <dgm:t>
        <a:bodyPr/>
        <a:lstStyle/>
        <a:p>
          <a:endParaRPr lang="es-MX"/>
        </a:p>
      </dgm:t>
    </dgm:pt>
    <dgm:pt modelId="{B406DA1F-79B1-4157-A935-2ECAAA300B3A}" type="sibTrans" cxnId="{B9C27AD8-E873-438B-B2B3-0EF7E9320A0E}">
      <dgm:prSet/>
      <dgm:spPr/>
      <dgm:t>
        <a:bodyPr/>
        <a:lstStyle/>
        <a:p>
          <a:endParaRPr lang="es-MX"/>
        </a:p>
      </dgm:t>
    </dgm:pt>
    <dgm:pt modelId="{4CD371EA-87DF-49AD-A294-09F8B50E8F9C}">
      <dgm:prSet/>
      <dgm:spPr>
        <a:solidFill>
          <a:srgbClr val="E5F0FF"/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Calibri" panose="020F0502020204030204" pitchFamily="34" charset="0"/>
            </a:rPr>
            <a:t>Gasto Corriente</a:t>
          </a:r>
          <a:endParaRPr lang="es-MX" dirty="0">
            <a:solidFill>
              <a:schemeClr val="tx1"/>
            </a:solidFill>
          </a:endParaRPr>
        </a:p>
      </dgm:t>
    </dgm:pt>
    <dgm:pt modelId="{2757D3F6-5640-41F1-9FEA-367EEDF5E18B}" type="sibTrans" cxnId="{F8AC10DD-8690-47CD-A7B6-75D3E08C9874}">
      <dgm:prSet/>
      <dgm:spPr/>
      <dgm:t>
        <a:bodyPr/>
        <a:lstStyle/>
        <a:p>
          <a:endParaRPr lang="es-MX"/>
        </a:p>
      </dgm:t>
    </dgm:pt>
    <dgm:pt modelId="{7B8BA021-EFA1-4EA7-AB0C-F78439EA0AC1}" type="parTrans" cxnId="{F8AC10DD-8690-47CD-A7B6-75D3E08C9874}">
      <dgm:prSet/>
      <dgm:spPr/>
      <dgm:t>
        <a:bodyPr/>
        <a:lstStyle/>
        <a:p>
          <a:endParaRPr lang="es-MX"/>
        </a:p>
      </dgm:t>
    </dgm:pt>
    <dgm:pt modelId="{CADD9833-3C66-46DC-8E25-278448CB683F}">
      <dgm:prSet/>
      <dgm:spPr>
        <a:solidFill>
          <a:srgbClr val="E5F0FF"/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Calibri" panose="020F0502020204030204" pitchFamily="34" charset="0"/>
            </a:rPr>
            <a:t>Gasto de Operación</a:t>
          </a:r>
          <a:endParaRPr lang="es-MX" dirty="0">
            <a:solidFill>
              <a:schemeClr val="tx1"/>
            </a:solidFill>
          </a:endParaRPr>
        </a:p>
      </dgm:t>
    </dgm:pt>
    <dgm:pt modelId="{44314460-5F1F-4FF2-A484-AB1844C54B85}" type="sibTrans" cxnId="{3EF01013-90E9-45E7-AA86-3E64CBA9C99E}">
      <dgm:prSet/>
      <dgm:spPr/>
      <dgm:t>
        <a:bodyPr/>
        <a:lstStyle/>
        <a:p>
          <a:endParaRPr lang="es-MX"/>
        </a:p>
      </dgm:t>
    </dgm:pt>
    <dgm:pt modelId="{D82FB88B-3DA2-43B1-8622-E5AFD84B8D12}" type="parTrans" cxnId="{3EF01013-90E9-45E7-AA86-3E64CBA9C99E}">
      <dgm:prSet/>
      <dgm:spPr/>
      <dgm:t>
        <a:bodyPr/>
        <a:lstStyle/>
        <a:p>
          <a:endParaRPr lang="es-MX"/>
        </a:p>
      </dgm:t>
    </dgm:pt>
    <dgm:pt modelId="{D1312CAE-3370-4091-9E42-798343B8FA88}">
      <dgm:prSet phldrT="[Texto]"/>
      <dgm:spPr>
        <a:solidFill>
          <a:srgbClr val="E5F0FF"/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Calibri" panose="020F0502020204030204" pitchFamily="34" charset="0"/>
            </a:rPr>
            <a:t>Servicios Personales </a:t>
          </a:r>
          <a:endParaRPr lang="es-MX" dirty="0">
            <a:solidFill>
              <a:schemeClr val="tx1"/>
            </a:solidFill>
          </a:endParaRPr>
        </a:p>
      </dgm:t>
    </dgm:pt>
    <dgm:pt modelId="{FFFB0878-5060-4C01-9932-484A342E596D}" type="sibTrans" cxnId="{2254AE08-7A7B-4811-A44B-C43ABB86DD21}">
      <dgm:prSet/>
      <dgm:spPr/>
      <dgm:t>
        <a:bodyPr/>
        <a:lstStyle/>
        <a:p>
          <a:endParaRPr lang="es-MX"/>
        </a:p>
      </dgm:t>
    </dgm:pt>
    <dgm:pt modelId="{B234FE3A-5112-42BB-A82B-F04C47E3BA4E}" type="parTrans" cxnId="{2254AE08-7A7B-4811-A44B-C43ABB86DD21}">
      <dgm:prSet/>
      <dgm:spPr/>
      <dgm:t>
        <a:bodyPr/>
        <a:lstStyle/>
        <a:p>
          <a:endParaRPr lang="es-MX"/>
        </a:p>
      </dgm:t>
    </dgm:pt>
    <dgm:pt modelId="{25629B9A-521F-4BB7-8657-A28F89DCC059}" type="pres">
      <dgm:prSet presAssocID="{FAB0FFF7-E280-468D-82D3-337CC800A87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48BBA90-D3A1-4551-BDD0-FA47F38CAD27}" type="pres">
      <dgm:prSet presAssocID="{87C5C3CE-72FC-497B-9510-AD5002BCFE65}" presName="root1" presStyleCnt="0"/>
      <dgm:spPr/>
    </dgm:pt>
    <dgm:pt modelId="{3346353D-FEDE-4604-AD23-FF39CE780E10}" type="pres">
      <dgm:prSet presAssocID="{87C5C3CE-72FC-497B-9510-AD5002BCFE65}" presName="LevelOneTextNode" presStyleLbl="node0" presStyleIdx="0" presStyleCnt="1" custLinFactNeighborX="-433" custLinFactNeighborY="-64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1DD299D-6A3E-41C8-AE0C-80B636E586A2}" type="pres">
      <dgm:prSet presAssocID="{87C5C3CE-72FC-497B-9510-AD5002BCFE65}" presName="level2hierChild" presStyleCnt="0"/>
      <dgm:spPr/>
    </dgm:pt>
    <dgm:pt modelId="{17FAEEA7-E109-4903-91A1-07D4A705B0FF}" type="pres">
      <dgm:prSet presAssocID="{EF2361B8-ED83-4ADD-8C47-361D3BB31430}" presName="conn2-1" presStyleLbl="parChTrans1D2" presStyleIdx="0" presStyleCnt="2"/>
      <dgm:spPr/>
      <dgm:t>
        <a:bodyPr/>
        <a:lstStyle/>
        <a:p>
          <a:endParaRPr lang="es-MX"/>
        </a:p>
      </dgm:t>
    </dgm:pt>
    <dgm:pt modelId="{49A25A06-B538-4A30-BD54-907701A8A6C0}" type="pres">
      <dgm:prSet presAssocID="{EF2361B8-ED83-4ADD-8C47-361D3BB31430}" presName="connTx" presStyleLbl="parChTrans1D2" presStyleIdx="0" presStyleCnt="2"/>
      <dgm:spPr/>
      <dgm:t>
        <a:bodyPr/>
        <a:lstStyle/>
        <a:p>
          <a:endParaRPr lang="es-MX"/>
        </a:p>
      </dgm:t>
    </dgm:pt>
    <dgm:pt modelId="{88246065-FF16-42EF-B8D3-3A47C2A4180D}" type="pres">
      <dgm:prSet presAssocID="{D4B01C95-8274-41F8-B0DD-031464EF2489}" presName="root2" presStyleCnt="0"/>
      <dgm:spPr/>
    </dgm:pt>
    <dgm:pt modelId="{01046AD4-E6FD-4BEF-B280-BF7AABF60F5E}" type="pres">
      <dgm:prSet presAssocID="{D4B01C95-8274-41F8-B0DD-031464EF2489}" presName="LevelTwoTextNode" presStyleLbl="node2" presStyleIdx="0" presStyleCnt="2" custScaleY="13299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CF3FED6-F973-4D0E-B571-A49BEB328309}" type="pres">
      <dgm:prSet presAssocID="{D4B01C95-8274-41F8-B0DD-031464EF2489}" presName="level3hierChild" presStyleCnt="0"/>
      <dgm:spPr/>
    </dgm:pt>
    <dgm:pt modelId="{C04CC4B8-7B09-409D-82F1-CA37B845FB37}" type="pres">
      <dgm:prSet presAssocID="{B234FE3A-5112-42BB-A82B-F04C47E3BA4E}" presName="conn2-1" presStyleLbl="parChTrans1D3" presStyleIdx="0" presStyleCnt="4"/>
      <dgm:spPr/>
      <dgm:t>
        <a:bodyPr/>
        <a:lstStyle/>
        <a:p>
          <a:endParaRPr lang="es-MX"/>
        </a:p>
      </dgm:t>
    </dgm:pt>
    <dgm:pt modelId="{5CFE1F3A-C5BE-467F-B2E5-6755534B5969}" type="pres">
      <dgm:prSet presAssocID="{B234FE3A-5112-42BB-A82B-F04C47E3BA4E}" presName="connTx" presStyleLbl="parChTrans1D3" presStyleIdx="0" presStyleCnt="4"/>
      <dgm:spPr/>
      <dgm:t>
        <a:bodyPr/>
        <a:lstStyle/>
        <a:p>
          <a:endParaRPr lang="es-MX"/>
        </a:p>
      </dgm:t>
    </dgm:pt>
    <dgm:pt modelId="{EDD26281-BC54-450B-8146-047CD187CA80}" type="pres">
      <dgm:prSet presAssocID="{D1312CAE-3370-4091-9E42-798343B8FA88}" presName="root2" presStyleCnt="0"/>
      <dgm:spPr/>
    </dgm:pt>
    <dgm:pt modelId="{FE2F1433-FA8E-4866-AA04-0E7E7A8234A7}" type="pres">
      <dgm:prSet presAssocID="{D1312CAE-3370-4091-9E42-798343B8FA88}" presName="LevelTwoTextNode" presStyleLbl="node3" presStyleIdx="0" presStyleCnt="4" custLinFactNeighborX="-433" custLinFactNeighborY="-64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700D8FB-FAC8-4463-BE69-85DBA28EE457}" type="pres">
      <dgm:prSet presAssocID="{D1312CAE-3370-4091-9E42-798343B8FA88}" presName="level3hierChild" presStyleCnt="0"/>
      <dgm:spPr/>
    </dgm:pt>
    <dgm:pt modelId="{743F7B07-E42D-4B37-9E72-AD49BEDE0BFA}" type="pres">
      <dgm:prSet presAssocID="{87FB4103-118E-483B-9E8D-CCB017C6966F}" presName="conn2-1" presStyleLbl="parChTrans1D2" presStyleIdx="1" presStyleCnt="2"/>
      <dgm:spPr/>
      <dgm:t>
        <a:bodyPr/>
        <a:lstStyle/>
        <a:p>
          <a:endParaRPr lang="es-MX"/>
        </a:p>
      </dgm:t>
    </dgm:pt>
    <dgm:pt modelId="{4901CB7B-E07A-4312-ABC6-F9F521B220A4}" type="pres">
      <dgm:prSet presAssocID="{87FB4103-118E-483B-9E8D-CCB017C6966F}" presName="connTx" presStyleLbl="parChTrans1D2" presStyleIdx="1" presStyleCnt="2"/>
      <dgm:spPr/>
      <dgm:t>
        <a:bodyPr/>
        <a:lstStyle/>
        <a:p>
          <a:endParaRPr lang="es-MX"/>
        </a:p>
      </dgm:t>
    </dgm:pt>
    <dgm:pt modelId="{4EFF7794-CDD0-4623-90B8-B14F58291479}" type="pres">
      <dgm:prSet presAssocID="{4C761843-BBB5-40C9-93F5-F8A60047520D}" presName="root2" presStyleCnt="0"/>
      <dgm:spPr/>
    </dgm:pt>
    <dgm:pt modelId="{D92FE98A-80A6-421B-92F8-F58187147928}" type="pres">
      <dgm:prSet presAssocID="{4C761843-BBB5-40C9-93F5-F8A60047520D}" presName="LevelTwoTextNode" presStyleLbl="node2" presStyleIdx="1" presStyleCnt="2" custScaleY="166455" custLinFactNeighborX="-433" custLinFactNeighborY="-64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52A10CA-BFF4-4542-B05B-BA7152B50E4C}" type="pres">
      <dgm:prSet presAssocID="{4C761843-BBB5-40C9-93F5-F8A60047520D}" presName="level3hierChild" presStyleCnt="0"/>
      <dgm:spPr/>
    </dgm:pt>
    <dgm:pt modelId="{C138D302-FD24-48E6-82A2-4AAF151DE145}" type="pres">
      <dgm:prSet presAssocID="{7B8BA021-EFA1-4EA7-AB0C-F78439EA0AC1}" presName="conn2-1" presStyleLbl="parChTrans1D3" presStyleIdx="1" presStyleCnt="4"/>
      <dgm:spPr/>
      <dgm:t>
        <a:bodyPr/>
        <a:lstStyle/>
        <a:p>
          <a:endParaRPr lang="es-MX"/>
        </a:p>
      </dgm:t>
    </dgm:pt>
    <dgm:pt modelId="{86A31429-E142-49E3-8059-966DE2647790}" type="pres">
      <dgm:prSet presAssocID="{7B8BA021-EFA1-4EA7-AB0C-F78439EA0AC1}" presName="connTx" presStyleLbl="parChTrans1D3" presStyleIdx="1" presStyleCnt="4"/>
      <dgm:spPr/>
      <dgm:t>
        <a:bodyPr/>
        <a:lstStyle/>
        <a:p>
          <a:endParaRPr lang="es-MX"/>
        </a:p>
      </dgm:t>
    </dgm:pt>
    <dgm:pt modelId="{47E16312-AB2A-4C08-98EF-32692E952408}" type="pres">
      <dgm:prSet presAssocID="{4CD371EA-87DF-49AD-A294-09F8B50E8F9C}" presName="root2" presStyleCnt="0"/>
      <dgm:spPr/>
    </dgm:pt>
    <dgm:pt modelId="{ED673D53-3263-44E3-88F0-A755C354A2F1}" type="pres">
      <dgm:prSet presAssocID="{4CD371EA-87DF-49AD-A294-09F8B50E8F9C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04C520F-CCE8-4DA1-A979-18AFA50DF0C0}" type="pres">
      <dgm:prSet presAssocID="{4CD371EA-87DF-49AD-A294-09F8B50E8F9C}" presName="level3hierChild" presStyleCnt="0"/>
      <dgm:spPr/>
    </dgm:pt>
    <dgm:pt modelId="{956230C0-6B87-481A-AA52-3729A8E515DF}" type="pres">
      <dgm:prSet presAssocID="{D82FB88B-3DA2-43B1-8622-E5AFD84B8D12}" presName="conn2-1" presStyleLbl="parChTrans1D3" presStyleIdx="2" presStyleCnt="4"/>
      <dgm:spPr/>
      <dgm:t>
        <a:bodyPr/>
        <a:lstStyle/>
        <a:p>
          <a:endParaRPr lang="es-MX"/>
        </a:p>
      </dgm:t>
    </dgm:pt>
    <dgm:pt modelId="{137B211A-A217-47D6-AC41-065DFBA33A14}" type="pres">
      <dgm:prSet presAssocID="{D82FB88B-3DA2-43B1-8622-E5AFD84B8D12}" presName="connTx" presStyleLbl="parChTrans1D3" presStyleIdx="2" presStyleCnt="4"/>
      <dgm:spPr/>
      <dgm:t>
        <a:bodyPr/>
        <a:lstStyle/>
        <a:p>
          <a:endParaRPr lang="es-MX"/>
        </a:p>
      </dgm:t>
    </dgm:pt>
    <dgm:pt modelId="{AB23333C-2FEA-4BDB-962F-44AB1E706FB1}" type="pres">
      <dgm:prSet presAssocID="{CADD9833-3C66-46DC-8E25-278448CB683F}" presName="root2" presStyleCnt="0"/>
      <dgm:spPr/>
    </dgm:pt>
    <dgm:pt modelId="{26C8E3A4-294A-4ECA-95AE-F23D0AD973A3}" type="pres">
      <dgm:prSet presAssocID="{CADD9833-3C66-46DC-8E25-278448CB683F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8D9671C-BF35-49CB-A67F-4D10AAB23906}" type="pres">
      <dgm:prSet presAssocID="{CADD9833-3C66-46DC-8E25-278448CB683F}" presName="level3hierChild" presStyleCnt="0"/>
      <dgm:spPr/>
    </dgm:pt>
    <dgm:pt modelId="{9433C253-F7AF-49FF-B507-68FDA080ECFB}" type="pres">
      <dgm:prSet presAssocID="{6ABB0653-C146-465D-926E-D43A1D79212C}" presName="conn2-1" presStyleLbl="parChTrans1D3" presStyleIdx="3" presStyleCnt="4"/>
      <dgm:spPr/>
      <dgm:t>
        <a:bodyPr/>
        <a:lstStyle/>
        <a:p>
          <a:endParaRPr lang="es-MX"/>
        </a:p>
      </dgm:t>
    </dgm:pt>
    <dgm:pt modelId="{C7194732-993C-4AB7-A821-621A294656B1}" type="pres">
      <dgm:prSet presAssocID="{6ABB0653-C146-465D-926E-D43A1D79212C}" presName="connTx" presStyleLbl="parChTrans1D3" presStyleIdx="3" presStyleCnt="4"/>
      <dgm:spPr/>
      <dgm:t>
        <a:bodyPr/>
        <a:lstStyle/>
        <a:p>
          <a:endParaRPr lang="es-MX"/>
        </a:p>
      </dgm:t>
    </dgm:pt>
    <dgm:pt modelId="{D4EEDD7E-F116-4372-8EA5-9C1377C28EBD}" type="pres">
      <dgm:prSet presAssocID="{7BE8A10D-D78E-4593-B710-8BAFC747BF79}" presName="root2" presStyleCnt="0"/>
      <dgm:spPr/>
    </dgm:pt>
    <dgm:pt modelId="{55B4A10B-695E-4352-83BA-529EC92C4939}" type="pres">
      <dgm:prSet presAssocID="{7BE8A10D-D78E-4593-B710-8BAFC747BF79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FEB341D-A5FA-4DC1-8BD8-53B9FA9FB5FF}" type="pres">
      <dgm:prSet presAssocID="{7BE8A10D-D78E-4593-B710-8BAFC747BF79}" presName="level3hierChild" presStyleCnt="0"/>
      <dgm:spPr/>
    </dgm:pt>
  </dgm:ptLst>
  <dgm:cxnLst>
    <dgm:cxn modelId="{EF541FAD-95AA-43F3-B362-98342A214163}" type="presOf" srcId="{B234FE3A-5112-42BB-A82B-F04C47E3BA4E}" destId="{5CFE1F3A-C5BE-467F-B2E5-6755534B5969}" srcOrd="1" destOrd="0" presId="urn:microsoft.com/office/officeart/2005/8/layout/hierarchy2"/>
    <dgm:cxn modelId="{06F184DA-CC08-4B58-8857-2BAA22D7A359}" type="presOf" srcId="{6ABB0653-C146-465D-926E-D43A1D79212C}" destId="{9433C253-F7AF-49FF-B507-68FDA080ECFB}" srcOrd="0" destOrd="0" presId="urn:microsoft.com/office/officeart/2005/8/layout/hierarchy2"/>
    <dgm:cxn modelId="{3D6ECDF7-453E-48B1-8C24-0E6D537A5B0D}" type="presOf" srcId="{CADD9833-3C66-46DC-8E25-278448CB683F}" destId="{26C8E3A4-294A-4ECA-95AE-F23D0AD973A3}" srcOrd="0" destOrd="0" presId="urn:microsoft.com/office/officeart/2005/8/layout/hierarchy2"/>
    <dgm:cxn modelId="{7A2345E5-A64F-496A-B9EE-13CE61C87DDC}" type="presOf" srcId="{87C5C3CE-72FC-497B-9510-AD5002BCFE65}" destId="{3346353D-FEDE-4604-AD23-FF39CE780E10}" srcOrd="0" destOrd="0" presId="urn:microsoft.com/office/officeart/2005/8/layout/hierarchy2"/>
    <dgm:cxn modelId="{29B343B6-FF1E-4AEE-A917-366ABB69D663}" type="presOf" srcId="{D82FB88B-3DA2-43B1-8622-E5AFD84B8D12}" destId="{137B211A-A217-47D6-AC41-065DFBA33A14}" srcOrd="1" destOrd="0" presId="urn:microsoft.com/office/officeart/2005/8/layout/hierarchy2"/>
    <dgm:cxn modelId="{C5ACD5D6-333A-45B3-BDD1-108C040F1884}" type="presOf" srcId="{B234FE3A-5112-42BB-A82B-F04C47E3BA4E}" destId="{C04CC4B8-7B09-409D-82F1-CA37B845FB37}" srcOrd="0" destOrd="0" presId="urn:microsoft.com/office/officeart/2005/8/layout/hierarchy2"/>
    <dgm:cxn modelId="{47585549-8975-4392-AADD-55435FD7AFD2}" type="presOf" srcId="{FAB0FFF7-E280-468D-82D3-337CC800A877}" destId="{25629B9A-521F-4BB7-8657-A28F89DCC059}" srcOrd="0" destOrd="0" presId="urn:microsoft.com/office/officeart/2005/8/layout/hierarchy2"/>
    <dgm:cxn modelId="{B9C27AD8-E873-438B-B2B3-0EF7E9320A0E}" srcId="{4C761843-BBB5-40C9-93F5-F8A60047520D}" destId="{7BE8A10D-D78E-4593-B710-8BAFC747BF79}" srcOrd="2" destOrd="0" parTransId="{6ABB0653-C146-465D-926E-D43A1D79212C}" sibTransId="{B406DA1F-79B1-4157-A935-2ECAAA300B3A}"/>
    <dgm:cxn modelId="{B7662E72-4652-49B0-B82B-083DE2483EC2}" type="presOf" srcId="{7BE8A10D-D78E-4593-B710-8BAFC747BF79}" destId="{55B4A10B-695E-4352-83BA-529EC92C4939}" srcOrd="0" destOrd="0" presId="urn:microsoft.com/office/officeart/2005/8/layout/hierarchy2"/>
    <dgm:cxn modelId="{339774D4-4AA4-4349-B0CE-FFB285A4C325}" type="presOf" srcId="{4C761843-BBB5-40C9-93F5-F8A60047520D}" destId="{D92FE98A-80A6-421B-92F8-F58187147928}" srcOrd="0" destOrd="0" presId="urn:microsoft.com/office/officeart/2005/8/layout/hierarchy2"/>
    <dgm:cxn modelId="{B5BDC7D1-0AA0-4606-98C1-FF6CF7C699E6}" srcId="{87C5C3CE-72FC-497B-9510-AD5002BCFE65}" destId="{D4B01C95-8274-41F8-B0DD-031464EF2489}" srcOrd="0" destOrd="0" parTransId="{EF2361B8-ED83-4ADD-8C47-361D3BB31430}" sibTransId="{03F23AA0-E5A7-4C62-8A04-1082233EDB6B}"/>
    <dgm:cxn modelId="{5F474E23-B3A4-47DB-B9A2-EAEF85E29395}" type="presOf" srcId="{EF2361B8-ED83-4ADD-8C47-361D3BB31430}" destId="{17FAEEA7-E109-4903-91A1-07D4A705B0FF}" srcOrd="0" destOrd="0" presId="urn:microsoft.com/office/officeart/2005/8/layout/hierarchy2"/>
    <dgm:cxn modelId="{A84B4F0A-2478-4DFA-8DA6-CC6CF9F26C93}" type="presOf" srcId="{6ABB0653-C146-465D-926E-D43A1D79212C}" destId="{C7194732-993C-4AB7-A821-621A294656B1}" srcOrd="1" destOrd="0" presId="urn:microsoft.com/office/officeart/2005/8/layout/hierarchy2"/>
    <dgm:cxn modelId="{D7611A89-A70A-4032-AF40-C94B6167C268}" type="presOf" srcId="{EF2361B8-ED83-4ADD-8C47-361D3BB31430}" destId="{49A25A06-B538-4A30-BD54-907701A8A6C0}" srcOrd="1" destOrd="0" presId="urn:microsoft.com/office/officeart/2005/8/layout/hierarchy2"/>
    <dgm:cxn modelId="{8DC86456-EA2B-4F15-9DE5-E9632124FFBE}" type="presOf" srcId="{D82FB88B-3DA2-43B1-8622-E5AFD84B8D12}" destId="{956230C0-6B87-481A-AA52-3729A8E515DF}" srcOrd="0" destOrd="0" presId="urn:microsoft.com/office/officeart/2005/8/layout/hierarchy2"/>
    <dgm:cxn modelId="{CA5556C7-7137-4A24-BF76-2462B8AE705B}" type="presOf" srcId="{87FB4103-118E-483B-9E8D-CCB017C6966F}" destId="{4901CB7B-E07A-4312-ABC6-F9F521B220A4}" srcOrd="1" destOrd="0" presId="urn:microsoft.com/office/officeart/2005/8/layout/hierarchy2"/>
    <dgm:cxn modelId="{DCD91280-160D-4855-99DB-329B965205F2}" type="presOf" srcId="{7B8BA021-EFA1-4EA7-AB0C-F78439EA0AC1}" destId="{C138D302-FD24-48E6-82A2-4AAF151DE145}" srcOrd="0" destOrd="0" presId="urn:microsoft.com/office/officeart/2005/8/layout/hierarchy2"/>
    <dgm:cxn modelId="{8BDC7616-4AF8-475A-AFB2-72A1F689297D}" type="presOf" srcId="{87FB4103-118E-483B-9E8D-CCB017C6966F}" destId="{743F7B07-E42D-4B37-9E72-AD49BEDE0BFA}" srcOrd="0" destOrd="0" presId="urn:microsoft.com/office/officeart/2005/8/layout/hierarchy2"/>
    <dgm:cxn modelId="{F8AC10DD-8690-47CD-A7B6-75D3E08C9874}" srcId="{4C761843-BBB5-40C9-93F5-F8A60047520D}" destId="{4CD371EA-87DF-49AD-A294-09F8B50E8F9C}" srcOrd="0" destOrd="0" parTransId="{7B8BA021-EFA1-4EA7-AB0C-F78439EA0AC1}" sibTransId="{2757D3F6-5640-41F1-9FEA-367EEDF5E18B}"/>
    <dgm:cxn modelId="{0A39054B-B374-482A-888D-1E3B31EFBE82}" type="presOf" srcId="{7B8BA021-EFA1-4EA7-AB0C-F78439EA0AC1}" destId="{86A31429-E142-49E3-8059-966DE2647790}" srcOrd="1" destOrd="0" presId="urn:microsoft.com/office/officeart/2005/8/layout/hierarchy2"/>
    <dgm:cxn modelId="{3EF01013-90E9-45E7-AA86-3E64CBA9C99E}" srcId="{4C761843-BBB5-40C9-93F5-F8A60047520D}" destId="{CADD9833-3C66-46DC-8E25-278448CB683F}" srcOrd="1" destOrd="0" parTransId="{D82FB88B-3DA2-43B1-8622-E5AFD84B8D12}" sibTransId="{44314460-5F1F-4FF2-A484-AB1844C54B85}"/>
    <dgm:cxn modelId="{1E0F64DC-ED3E-43CE-B37A-167878855AF9}" type="presOf" srcId="{D4B01C95-8274-41F8-B0DD-031464EF2489}" destId="{01046AD4-E6FD-4BEF-B280-BF7AABF60F5E}" srcOrd="0" destOrd="0" presId="urn:microsoft.com/office/officeart/2005/8/layout/hierarchy2"/>
    <dgm:cxn modelId="{2254AE08-7A7B-4811-A44B-C43ABB86DD21}" srcId="{D4B01C95-8274-41F8-B0DD-031464EF2489}" destId="{D1312CAE-3370-4091-9E42-798343B8FA88}" srcOrd="0" destOrd="0" parTransId="{B234FE3A-5112-42BB-A82B-F04C47E3BA4E}" sibTransId="{FFFB0878-5060-4C01-9932-484A342E596D}"/>
    <dgm:cxn modelId="{0219085F-0326-4FA6-85A6-C32323F1AA58}" srcId="{FAB0FFF7-E280-468D-82D3-337CC800A877}" destId="{87C5C3CE-72FC-497B-9510-AD5002BCFE65}" srcOrd="0" destOrd="0" parTransId="{58DBEBE4-7B7C-4400-AB3A-B17AAD8876A7}" sibTransId="{F2FFEBBE-B0A7-40C0-95EF-AB6E67F6A645}"/>
    <dgm:cxn modelId="{6CFE3113-2FAD-48F4-93F2-97C0593768E2}" type="presOf" srcId="{4CD371EA-87DF-49AD-A294-09F8B50E8F9C}" destId="{ED673D53-3263-44E3-88F0-A755C354A2F1}" srcOrd="0" destOrd="0" presId="urn:microsoft.com/office/officeart/2005/8/layout/hierarchy2"/>
    <dgm:cxn modelId="{8651DEFF-05AD-42F9-B416-3C673FACD3B7}" type="presOf" srcId="{D1312CAE-3370-4091-9E42-798343B8FA88}" destId="{FE2F1433-FA8E-4866-AA04-0E7E7A8234A7}" srcOrd="0" destOrd="0" presId="urn:microsoft.com/office/officeart/2005/8/layout/hierarchy2"/>
    <dgm:cxn modelId="{332EF1F3-C878-4E86-8EFA-644055B00903}" srcId="{87C5C3CE-72FC-497B-9510-AD5002BCFE65}" destId="{4C761843-BBB5-40C9-93F5-F8A60047520D}" srcOrd="1" destOrd="0" parTransId="{87FB4103-118E-483B-9E8D-CCB017C6966F}" sibTransId="{EF09262A-4FE1-48A0-809E-E4391CB25A24}"/>
    <dgm:cxn modelId="{E69A5B8B-50B0-41E4-8A68-A636D6260DCC}" type="presParOf" srcId="{25629B9A-521F-4BB7-8657-A28F89DCC059}" destId="{648BBA90-D3A1-4551-BDD0-FA47F38CAD27}" srcOrd="0" destOrd="0" presId="urn:microsoft.com/office/officeart/2005/8/layout/hierarchy2"/>
    <dgm:cxn modelId="{8F1CD8E7-7D54-49EF-8174-C10F5964F2E4}" type="presParOf" srcId="{648BBA90-D3A1-4551-BDD0-FA47F38CAD27}" destId="{3346353D-FEDE-4604-AD23-FF39CE780E10}" srcOrd="0" destOrd="0" presId="urn:microsoft.com/office/officeart/2005/8/layout/hierarchy2"/>
    <dgm:cxn modelId="{F5C2405A-07C6-4725-ACF3-F0FAA6B4132C}" type="presParOf" srcId="{648BBA90-D3A1-4551-BDD0-FA47F38CAD27}" destId="{11DD299D-6A3E-41C8-AE0C-80B636E586A2}" srcOrd="1" destOrd="0" presId="urn:microsoft.com/office/officeart/2005/8/layout/hierarchy2"/>
    <dgm:cxn modelId="{5BAA5097-83BF-42AD-BCE2-5F9647E2BD80}" type="presParOf" srcId="{11DD299D-6A3E-41C8-AE0C-80B636E586A2}" destId="{17FAEEA7-E109-4903-91A1-07D4A705B0FF}" srcOrd="0" destOrd="0" presId="urn:microsoft.com/office/officeart/2005/8/layout/hierarchy2"/>
    <dgm:cxn modelId="{FB7B793E-8F10-4698-B0D6-C42E5093D7CC}" type="presParOf" srcId="{17FAEEA7-E109-4903-91A1-07D4A705B0FF}" destId="{49A25A06-B538-4A30-BD54-907701A8A6C0}" srcOrd="0" destOrd="0" presId="urn:microsoft.com/office/officeart/2005/8/layout/hierarchy2"/>
    <dgm:cxn modelId="{840E8F7C-C4A0-43E0-96C9-5DD2764F68F7}" type="presParOf" srcId="{11DD299D-6A3E-41C8-AE0C-80B636E586A2}" destId="{88246065-FF16-42EF-B8D3-3A47C2A4180D}" srcOrd="1" destOrd="0" presId="urn:microsoft.com/office/officeart/2005/8/layout/hierarchy2"/>
    <dgm:cxn modelId="{841BAAAC-8473-4223-94BB-93238F68DCBC}" type="presParOf" srcId="{88246065-FF16-42EF-B8D3-3A47C2A4180D}" destId="{01046AD4-E6FD-4BEF-B280-BF7AABF60F5E}" srcOrd="0" destOrd="0" presId="urn:microsoft.com/office/officeart/2005/8/layout/hierarchy2"/>
    <dgm:cxn modelId="{AEDAF590-1900-41FB-9569-E63147B78969}" type="presParOf" srcId="{88246065-FF16-42EF-B8D3-3A47C2A4180D}" destId="{3CF3FED6-F973-4D0E-B571-A49BEB328309}" srcOrd="1" destOrd="0" presId="urn:microsoft.com/office/officeart/2005/8/layout/hierarchy2"/>
    <dgm:cxn modelId="{B01A6A14-CBB1-473F-8513-C02B80E9FA1E}" type="presParOf" srcId="{3CF3FED6-F973-4D0E-B571-A49BEB328309}" destId="{C04CC4B8-7B09-409D-82F1-CA37B845FB37}" srcOrd="0" destOrd="0" presId="urn:microsoft.com/office/officeart/2005/8/layout/hierarchy2"/>
    <dgm:cxn modelId="{5CA6D841-B9B2-4E0F-A849-B87AEC02475F}" type="presParOf" srcId="{C04CC4B8-7B09-409D-82F1-CA37B845FB37}" destId="{5CFE1F3A-C5BE-467F-B2E5-6755534B5969}" srcOrd="0" destOrd="0" presId="urn:microsoft.com/office/officeart/2005/8/layout/hierarchy2"/>
    <dgm:cxn modelId="{99FC94E8-3F39-49D6-98D5-A107CB9F8FBB}" type="presParOf" srcId="{3CF3FED6-F973-4D0E-B571-A49BEB328309}" destId="{EDD26281-BC54-450B-8146-047CD187CA80}" srcOrd="1" destOrd="0" presId="urn:microsoft.com/office/officeart/2005/8/layout/hierarchy2"/>
    <dgm:cxn modelId="{A089D49C-C4EE-43E4-A46C-4BAEF14EF69C}" type="presParOf" srcId="{EDD26281-BC54-450B-8146-047CD187CA80}" destId="{FE2F1433-FA8E-4866-AA04-0E7E7A8234A7}" srcOrd="0" destOrd="0" presId="urn:microsoft.com/office/officeart/2005/8/layout/hierarchy2"/>
    <dgm:cxn modelId="{F87B0E9D-DF2A-49FF-A88B-9698DAB5FF10}" type="presParOf" srcId="{EDD26281-BC54-450B-8146-047CD187CA80}" destId="{F700D8FB-FAC8-4463-BE69-85DBA28EE457}" srcOrd="1" destOrd="0" presId="urn:microsoft.com/office/officeart/2005/8/layout/hierarchy2"/>
    <dgm:cxn modelId="{E20017D9-647C-4D1B-868E-3C489074436A}" type="presParOf" srcId="{11DD299D-6A3E-41C8-AE0C-80B636E586A2}" destId="{743F7B07-E42D-4B37-9E72-AD49BEDE0BFA}" srcOrd="2" destOrd="0" presId="urn:microsoft.com/office/officeart/2005/8/layout/hierarchy2"/>
    <dgm:cxn modelId="{D343C6B5-ADF2-4A30-8188-625E3239BB95}" type="presParOf" srcId="{743F7B07-E42D-4B37-9E72-AD49BEDE0BFA}" destId="{4901CB7B-E07A-4312-ABC6-F9F521B220A4}" srcOrd="0" destOrd="0" presId="urn:microsoft.com/office/officeart/2005/8/layout/hierarchy2"/>
    <dgm:cxn modelId="{9EA35834-DB1C-49ED-B25A-2414CB59C705}" type="presParOf" srcId="{11DD299D-6A3E-41C8-AE0C-80B636E586A2}" destId="{4EFF7794-CDD0-4623-90B8-B14F58291479}" srcOrd="3" destOrd="0" presId="urn:microsoft.com/office/officeart/2005/8/layout/hierarchy2"/>
    <dgm:cxn modelId="{1C58A2EE-B8F1-438E-A9A4-46BEE83E7740}" type="presParOf" srcId="{4EFF7794-CDD0-4623-90B8-B14F58291479}" destId="{D92FE98A-80A6-421B-92F8-F58187147928}" srcOrd="0" destOrd="0" presId="urn:microsoft.com/office/officeart/2005/8/layout/hierarchy2"/>
    <dgm:cxn modelId="{1CD07344-D515-439E-BEED-5B21D343AE6F}" type="presParOf" srcId="{4EFF7794-CDD0-4623-90B8-B14F58291479}" destId="{852A10CA-BFF4-4542-B05B-BA7152B50E4C}" srcOrd="1" destOrd="0" presId="urn:microsoft.com/office/officeart/2005/8/layout/hierarchy2"/>
    <dgm:cxn modelId="{0D31BF90-98F9-42E2-B84E-8F6652568ADA}" type="presParOf" srcId="{852A10CA-BFF4-4542-B05B-BA7152B50E4C}" destId="{C138D302-FD24-48E6-82A2-4AAF151DE145}" srcOrd="0" destOrd="0" presId="urn:microsoft.com/office/officeart/2005/8/layout/hierarchy2"/>
    <dgm:cxn modelId="{2F44CA52-91D2-4976-B262-2D323FD5834A}" type="presParOf" srcId="{C138D302-FD24-48E6-82A2-4AAF151DE145}" destId="{86A31429-E142-49E3-8059-966DE2647790}" srcOrd="0" destOrd="0" presId="urn:microsoft.com/office/officeart/2005/8/layout/hierarchy2"/>
    <dgm:cxn modelId="{506E3635-C0AA-4E00-BBD2-55B51227F3B6}" type="presParOf" srcId="{852A10CA-BFF4-4542-B05B-BA7152B50E4C}" destId="{47E16312-AB2A-4C08-98EF-32692E952408}" srcOrd="1" destOrd="0" presId="urn:microsoft.com/office/officeart/2005/8/layout/hierarchy2"/>
    <dgm:cxn modelId="{668BC08D-96D7-4845-919C-5CBFA472C7C4}" type="presParOf" srcId="{47E16312-AB2A-4C08-98EF-32692E952408}" destId="{ED673D53-3263-44E3-88F0-A755C354A2F1}" srcOrd="0" destOrd="0" presId="urn:microsoft.com/office/officeart/2005/8/layout/hierarchy2"/>
    <dgm:cxn modelId="{A0EBDDB6-AD62-4622-8611-5C09473A1B6F}" type="presParOf" srcId="{47E16312-AB2A-4C08-98EF-32692E952408}" destId="{204C520F-CCE8-4DA1-A979-18AFA50DF0C0}" srcOrd="1" destOrd="0" presId="urn:microsoft.com/office/officeart/2005/8/layout/hierarchy2"/>
    <dgm:cxn modelId="{4B447D85-7CD8-42A6-B130-D7618DD42044}" type="presParOf" srcId="{852A10CA-BFF4-4542-B05B-BA7152B50E4C}" destId="{956230C0-6B87-481A-AA52-3729A8E515DF}" srcOrd="2" destOrd="0" presId="urn:microsoft.com/office/officeart/2005/8/layout/hierarchy2"/>
    <dgm:cxn modelId="{1D580D58-1AAB-4607-9931-96E05AA0BAEF}" type="presParOf" srcId="{956230C0-6B87-481A-AA52-3729A8E515DF}" destId="{137B211A-A217-47D6-AC41-065DFBA33A14}" srcOrd="0" destOrd="0" presId="urn:microsoft.com/office/officeart/2005/8/layout/hierarchy2"/>
    <dgm:cxn modelId="{160C4330-87F9-41C1-8261-F63764024941}" type="presParOf" srcId="{852A10CA-BFF4-4542-B05B-BA7152B50E4C}" destId="{AB23333C-2FEA-4BDB-962F-44AB1E706FB1}" srcOrd="3" destOrd="0" presId="urn:microsoft.com/office/officeart/2005/8/layout/hierarchy2"/>
    <dgm:cxn modelId="{5A9AEE97-44D7-40BE-BBC1-5EC2FC10F74C}" type="presParOf" srcId="{AB23333C-2FEA-4BDB-962F-44AB1E706FB1}" destId="{26C8E3A4-294A-4ECA-95AE-F23D0AD973A3}" srcOrd="0" destOrd="0" presId="urn:microsoft.com/office/officeart/2005/8/layout/hierarchy2"/>
    <dgm:cxn modelId="{8DDE4EE0-990D-4F06-BCAA-FAFD1E6D707D}" type="presParOf" srcId="{AB23333C-2FEA-4BDB-962F-44AB1E706FB1}" destId="{C8D9671C-BF35-49CB-A67F-4D10AAB23906}" srcOrd="1" destOrd="0" presId="urn:microsoft.com/office/officeart/2005/8/layout/hierarchy2"/>
    <dgm:cxn modelId="{04D4B0BD-6A4D-4C05-B9A7-AB0F073A9B7D}" type="presParOf" srcId="{852A10CA-BFF4-4542-B05B-BA7152B50E4C}" destId="{9433C253-F7AF-49FF-B507-68FDA080ECFB}" srcOrd="4" destOrd="0" presId="urn:microsoft.com/office/officeart/2005/8/layout/hierarchy2"/>
    <dgm:cxn modelId="{AABA3241-8E8D-4AFF-9DDB-3E467EEB04D0}" type="presParOf" srcId="{9433C253-F7AF-49FF-B507-68FDA080ECFB}" destId="{C7194732-993C-4AB7-A821-621A294656B1}" srcOrd="0" destOrd="0" presId="urn:microsoft.com/office/officeart/2005/8/layout/hierarchy2"/>
    <dgm:cxn modelId="{B048F458-ED05-4437-BD9A-9EC10F0798E4}" type="presParOf" srcId="{852A10CA-BFF4-4542-B05B-BA7152B50E4C}" destId="{D4EEDD7E-F116-4372-8EA5-9C1377C28EBD}" srcOrd="5" destOrd="0" presId="urn:microsoft.com/office/officeart/2005/8/layout/hierarchy2"/>
    <dgm:cxn modelId="{92024E37-2F92-45EB-A2A3-B0EE13EAEB93}" type="presParOf" srcId="{D4EEDD7E-F116-4372-8EA5-9C1377C28EBD}" destId="{55B4A10B-695E-4352-83BA-529EC92C4939}" srcOrd="0" destOrd="0" presId="urn:microsoft.com/office/officeart/2005/8/layout/hierarchy2"/>
    <dgm:cxn modelId="{11E4DC37-C099-48A5-8688-3B44C2A20B2A}" type="presParOf" srcId="{D4EEDD7E-F116-4372-8EA5-9C1377C28EBD}" destId="{7FEB341D-A5FA-4DC1-8BD8-53B9FA9FB5F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6353D-FEDE-4604-AD23-FF39CE780E10}">
      <dsp:nvSpPr>
        <dsp:cNvPr id="0" name=""/>
        <dsp:cNvSpPr/>
      </dsp:nvSpPr>
      <dsp:spPr>
        <a:xfrm>
          <a:off x="173492" y="1374737"/>
          <a:ext cx="1969691" cy="984845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/>
            <a:t>FONE</a:t>
          </a:r>
          <a:endParaRPr lang="es-MX" sz="3200" b="1" kern="1200" dirty="0"/>
        </a:p>
      </dsp:txBody>
      <dsp:txXfrm>
        <a:off x="202337" y="1403582"/>
        <a:ext cx="1912001" cy="927155"/>
      </dsp:txXfrm>
    </dsp:sp>
    <dsp:sp modelId="{17FAEEA7-E109-4903-91A1-07D4A705B0FF}">
      <dsp:nvSpPr>
        <dsp:cNvPr id="0" name=""/>
        <dsp:cNvSpPr/>
      </dsp:nvSpPr>
      <dsp:spPr>
        <a:xfrm rot="18202925">
          <a:off x="1817671" y="1243372"/>
          <a:ext cx="1447432" cy="38941"/>
        </a:xfrm>
        <a:custGeom>
          <a:avLst/>
          <a:gdLst/>
          <a:ahLst/>
          <a:cxnLst/>
          <a:rect l="0" t="0" r="0" b="0"/>
          <a:pathLst>
            <a:path>
              <a:moveTo>
                <a:pt x="0" y="19470"/>
              </a:moveTo>
              <a:lnTo>
                <a:pt x="1447432" y="194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505201" y="1226657"/>
        <a:ext cx="72371" cy="72371"/>
      </dsp:txXfrm>
    </dsp:sp>
    <dsp:sp modelId="{01046AD4-E6FD-4BEF-B280-BF7AABF60F5E}">
      <dsp:nvSpPr>
        <dsp:cNvPr id="0" name=""/>
        <dsp:cNvSpPr/>
      </dsp:nvSpPr>
      <dsp:spPr>
        <a:xfrm>
          <a:off x="2939590" y="3612"/>
          <a:ext cx="1969691" cy="1309825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Calibri" panose="020F0502020204030204" pitchFamily="34" charset="0"/>
            </a:rPr>
            <a:t>RECURSOS ADMINISTRADOS POR LA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Calibri" panose="020F0502020204030204" pitchFamily="34" charset="0"/>
            </a:rPr>
            <a:t>SEP - SHCP</a:t>
          </a:r>
          <a:endParaRPr lang="es-MX" sz="2000" kern="1200" dirty="0"/>
        </a:p>
      </dsp:txBody>
      <dsp:txXfrm>
        <a:off x="2977953" y="41975"/>
        <a:ext cx="1892965" cy="1233099"/>
      </dsp:txXfrm>
    </dsp:sp>
    <dsp:sp modelId="{C04CC4B8-7B09-409D-82F1-CA37B845FB37}">
      <dsp:nvSpPr>
        <dsp:cNvPr id="0" name=""/>
        <dsp:cNvSpPr/>
      </dsp:nvSpPr>
      <dsp:spPr>
        <a:xfrm rot="21572154">
          <a:off x="4909269" y="635898"/>
          <a:ext cx="779373" cy="38941"/>
        </a:xfrm>
        <a:custGeom>
          <a:avLst/>
          <a:gdLst/>
          <a:ahLst/>
          <a:cxnLst/>
          <a:rect l="0" t="0" r="0" b="0"/>
          <a:pathLst>
            <a:path>
              <a:moveTo>
                <a:pt x="0" y="19470"/>
              </a:moveTo>
              <a:lnTo>
                <a:pt x="779373" y="194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279471" y="635884"/>
        <a:ext cx="38968" cy="38968"/>
      </dsp:txXfrm>
    </dsp:sp>
    <dsp:sp modelId="{FE2F1433-FA8E-4866-AA04-0E7E7A8234A7}">
      <dsp:nvSpPr>
        <dsp:cNvPr id="0" name=""/>
        <dsp:cNvSpPr/>
      </dsp:nvSpPr>
      <dsp:spPr>
        <a:xfrm>
          <a:off x="5688629" y="159789"/>
          <a:ext cx="1969691" cy="984845"/>
        </a:xfrm>
        <a:prstGeom prst="roundRect">
          <a:avLst>
            <a:gd name="adj" fmla="val 10000"/>
          </a:avLst>
        </a:prstGeom>
        <a:solidFill>
          <a:srgbClr val="E5F0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Servicios Personales </a:t>
          </a:r>
          <a:endParaRPr lang="es-MX" sz="2000" kern="1200" dirty="0">
            <a:solidFill>
              <a:schemeClr val="tx1"/>
            </a:solidFill>
          </a:endParaRPr>
        </a:p>
      </dsp:txBody>
      <dsp:txXfrm>
        <a:off x="5717474" y="188634"/>
        <a:ext cx="1912001" cy="927155"/>
      </dsp:txXfrm>
    </dsp:sp>
    <dsp:sp modelId="{743F7B07-E42D-4B37-9E72-AD49BEDE0BFA}">
      <dsp:nvSpPr>
        <dsp:cNvPr id="0" name=""/>
        <dsp:cNvSpPr/>
      </dsp:nvSpPr>
      <dsp:spPr>
        <a:xfrm rot="3187328">
          <a:off x="1880680" y="2372788"/>
          <a:ext cx="1312884" cy="38941"/>
        </a:xfrm>
        <a:custGeom>
          <a:avLst/>
          <a:gdLst/>
          <a:ahLst/>
          <a:cxnLst/>
          <a:rect l="0" t="0" r="0" b="0"/>
          <a:pathLst>
            <a:path>
              <a:moveTo>
                <a:pt x="0" y="19470"/>
              </a:moveTo>
              <a:lnTo>
                <a:pt x="1312884" y="194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504300" y="2359437"/>
        <a:ext cx="65644" cy="65644"/>
      </dsp:txXfrm>
    </dsp:sp>
    <dsp:sp modelId="{D92FE98A-80A6-421B-92F8-F58187147928}">
      <dsp:nvSpPr>
        <dsp:cNvPr id="0" name=""/>
        <dsp:cNvSpPr/>
      </dsp:nvSpPr>
      <dsp:spPr>
        <a:xfrm>
          <a:off x="2931061" y="2097695"/>
          <a:ext cx="1969691" cy="1639325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Calibri" panose="020F0502020204030204" pitchFamily="34" charset="0"/>
            </a:rPr>
            <a:t>RECURSOS TRANSFERIDO A LAS ENTIDADES FEDERATIVAS</a:t>
          </a:r>
          <a:endParaRPr lang="es-MX" sz="2000" kern="1200" dirty="0"/>
        </a:p>
      </dsp:txBody>
      <dsp:txXfrm>
        <a:off x="2979075" y="2145709"/>
        <a:ext cx="1873663" cy="1543297"/>
      </dsp:txXfrm>
    </dsp:sp>
    <dsp:sp modelId="{C138D302-FD24-48E6-82A2-4AAF151DE145}">
      <dsp:nvSpPr>
        <dsp:cNvPr id="0" name=""/>
        <dsp:cNvSpPr/>
      </dsp:nvSpPr>
      <dsp:spPr>
        <a:xfrm rot="18315903">
          <a:off x="4609259" y="2334757"/>
          <a:ext cx="1379392" cy="38941"/>
        </a:xfrm>
        <a:custGeom>
          <a:avLst/>
          <a:gdLst/>
          <a:ahLst/>
          <a:cxnLst/>
          <a:rect l="0" t="0" r="0" b="0"/>
          <a:pathLst>
            <a:path>
              <a:moveTo>
                <a:pt x="0" y="19470"/>
              </a:moveTo>
              <a:lnTo>
                <a:pt x="1379392" y="194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264471" y="2319743"/>
        <a:ext cx="68969" cy="68969"/>
      </dsp:txXfrm>
    </dsp:sp>
    <dsp:sp modelId="{ED673D53-3263-44E3-88F0-A755C354A2F1}">
      <dsp:nvSpPr>
        <dsp:cNvPr id="0" name=""/>
        <dsp:cNvSpPr/>
      </dsp:nvSpPr>
      <dsp:spPr>
        <a:xfrm>
          <a:off x="5697158" y="1298675"/>
          <a:ext cx="1969691" cy="984845"/>
        </a:xfrm>
        <a:prstGeom prst="roundRect">
          <a:avLst>
            <a:gd name="adj" fmla="val 10000"/>
          </a:avLst>
        </a:prstGeom>
        <a:solidFill>
          <a:srgbClr val="E5F0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Gasto Corriente</a:t>
          </a:r>
          <a:endParaRPr lang="es-MX" sz="2000" kern="1200" dirty="0">
            <a:solidFill>
              <a:schemeClr val="tx1"/>
            </a:solidFill>
          </a:endParaRPr>
        </a:p>
      </dsp:txBody>
      <dsp:txXfrm>
        <a:off x="5726003" y="1327520"/>
        <a:ext cx="1912001" cy="927155"/>
      </dsp:txXfrm>
    </dsp:sp>
    <dsp:sp modelId="{956230C0-6B87-481A-AA52-3729A8E515DF}">
      <dsp:nvSpPr>
        <dsp:cNvPr id="0" name=""/>
        <dsp:cNvSpPr/>
      </dsp:nvSpPr>
      <dsp:spPr>
        <a:xfrm rot="27249">
          <a:off x="4900740" y="2901044"/>
          <a:ext cx="796430" cy="38941"/>
        </a:xfrm>
        <a:custGeom>
          <a:avLst/>
          <a:gdLst/>
          <a:ahLst/>
          <a:cxnLst/>
          <a:rect l="0" t="0" r="0" b="0"/>
          <a:pathLst>
            <a:path>
              <a:moveTo>
                <a:pt x="0" y="19470"/>
              </a:moveTo>
              <a:lnTo>
                <a:pt x="796430" y="194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279045" y="2900604"/>
        <a:ext cx="39821" cy="39821"/>
      </dsp:txXfrm>
    </dsp:sp>
    <dsp:sp modelId="{26C8E3A4-294A-4ECA-95AE-F23D0AD973A3}">
      <dsp:nvSpPr>
        <dsp:cNvPr id="0" name=""/>
        <dsp:cNvSpPr/>
      </dsp:nvSpPr>
      <dsp:spPr>
        <a:xfrm>
          <a:off x="5697158" y="2431248"/>
          <a:ext cx="1969691" cy="984845"/>
        </a:xfrm>
        <a:prstGeom prst="roundRect">
          <a:avLst>
            <a:gd name="adj" fmla="val 10000"/>
          </a:avLst>
        </a:prstGeom>
        <a:solidFill>
          <a:srgbClr val="E5F0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Gasto de Operación</a:t>
          </a:r>
          <a:endParaRPr lang="es-MX" sz="2000" kern="1200" dirty="0">
            <a:solidFill>
              <a:schemeClr val="tx1"/>
            </a:solidFill>
          </a:endParaRPr>
        </a:p>
      </dsp:txBody>
      <dsp:txXfrm>
        <a:off x="5726003" y="2460093"/>
        <a:ext cx="1912001" cy="927155"/>
      </dsp:txXfrm>
    </dsp:sp>
    <dsp:sp modelId="{9433C253-F7AF-49FF-B507-68FDA080ECFB}">
      <dsp:nvSpPr>
        <dsp:cNvPr id="0" name=""/>
        <dsp:cNvSpPr/>
      </dsp:nvSpPr>
      <dsp:spPr>
        <a:xfrm rot="3302129">
          <a:off x="4604095" y="3467330"/>
          <a:ext cx="1389720" cy="38941"/>
        </a:xfrm>
        <a:custGeom>
          <a:avLst/>
          <a:gdLst/>
          <a:ahLst/>
          <a:cxnLst/>
          <a:rect l="0" t="0" r="0" b="0"/>
          <a:pathLst>
            <a:path>
              <a:moveTo>
                <a:pt x="0" y="19470"/>
              </a:moveTo>
              <a:lnTo>
                <a:pt x="1389720" y="194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264212" y="3452058"/>
        <a:ext cx="69486" cy="69486"/>
      </dsp:txXfrm>
    </dsp:sp>
    <dsp:sp modelId="{55B4A10B-695E-4352-83BA-529EC92C4939}">
      <dsp:nvSpPr>
        <dsp:cNvPr id="0" name=""/>
        <dsp:cNvSpPr/>
      </dsp:nvSpPr>
      <dsp:spPr>
        <a:xfrm>
          <a:off x="5697158" y="3563821"/>
          <a:ext cx="1969691" cy="984845"/>
        </a:xfrm>
        <a:prstGeom prst="roundRect">
          <a:avLst>
            <a:gd name="adj" fmla="val 10000"/>
          </a:avLst>
        </a:prstGeom>
        <a:solidFill>
          <a:srgbClr val="E5F0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Fondo de Compensación</a:t>
          </a:r>
          <a:endParaRPr lang="es-MX" sz="2000" kern="1200" dirty="0">
            <a:solidFill>
              <a:schemeClr val="tx1"/>
            </a:solidFill>
          </a:endParaRPr>
        </a:p>
      </dsp:txBody>
      <dsp:txXfrm>
        <a:off x="5726003" y="3592666"/>
        <a:ext cx="1912001" cy="927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959E8F-FC4A-41F0-96FE-C2EB0B224B1A}" type="datetimeFigureOut">
              <a:rPr lang="es-MX"/>
              <a:pPr>
                <a:defRPr/>
              </a:pPr>
              <a:t>21/08/2017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835EAD-0204-47DD-805B-2CEFE52BABD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3259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10679C-B106-4C34-BE16-9290AF3EBFA1}" type="datetimeFigureOut">
              <a:rPr lang="es-MX"/>
              <a:pPr>
                <a:defRPr/>
              </a:pPr>
              <a:t>21/08/2017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6" y="4416427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374846-5C15-4609-BEC8-D260F2DC0A1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9236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3845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1820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3845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3845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3845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3845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3845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3845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3845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1370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014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45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03630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6592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3845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27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00259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29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4048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33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0853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34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1739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36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38454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37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54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3845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384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384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384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3845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3845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FEC51-181F-4A08-B5EF-7E6198051805}" type="slidenum">
              <a:rPr lang="es-MX" smtClean="0"/>
              <a:pPr>
                <a:defRPr/>
              </a:pPr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384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barras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 Imagen" descr="cuadro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6 Imagen" descr="color.wm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4E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14436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857500" y="521493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1</a:t>
            </a:r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419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799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smtClean="0"/>
              <a:t>1</a:t>
            </a:r>
            <a:endParaRPr lang="es-MX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0520DDC3-6EA4-4925-8AA8-0017C26FEA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smtClean="0"/>
              <a:t>1</a:t>
            </a:r>
            <a:endParaRPr lang="es-MX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430C0750-DA7F-4FA5-B307-4EB4528FDAC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smtClean="0"/>
              <a:t>1</a:t>
            </a:r>
            <a:endParaRPr lang="es-MX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43052BD8-C3FD-4325-87AB-86782962E98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475663" y="117475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689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6143625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smtClean="0"/>
              <a:t>1</a:t>
            </a:r>
            <a:endParaRPr lang="es-MX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6F630344-A699-4AAF-A577-BB5C81C6D88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71414"/>
            <a:ext cx="8143932" cy="1143000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00204E"/>
                </a:solidFill>
                <a:latin typeface="Arial Black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15375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smtClean="0"/>
              <a:t>1</a:t>
            </a:r>
            <a:endParaRPr lang="es-MX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FD0ADFBB-5145-4508-B3F2-47F9453EB92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4E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15375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smtClean="0"/>
              <a:t>1</a:t>
            </a:r>
            <a:endParaRPr lang="es-MX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8633E4E2-BBB7-499B-B8A5-AE028FDE980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4E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16"/>
          </a:xfrm>
        </p:spPr>
        <p:txBody>
          <a:bodyPr/>
          <a:lstStyle>
            <a:lvl1pPr>
              <a:defRPr sz="3000" baseline="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64393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smtClean="0"/>
              <a:t>1</a:t>
            </a:r>
            <a:endParaRPr lang="es-MX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A4C6AD65-CB10-4033-AD94-22E94385203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barras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 Imagen" descr="cuadro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6 Imagen" descr="color.wm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857364"/>
            <a:ext cx="7772400" cy="185738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4071942"/>
            <a:ext cx="7772400" cy="5000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55721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 smtClean="0"/>
              <a:t>1</a:t>
            </a:r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14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14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64393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smtClean="0"/>
              <a:t>1</a:t>
            </a:r>
            <a:endParaRPr lang="es-MX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9ED618BC-293F-41DE-A4DE-443BECFF3E4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-24"/>
            <a:ext cx="785818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928802"/>
            <a:ext cx="4040188" cy="37147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928802"/>
            <a:ext cx="4041775" cy="37147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64393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smtClean="0"/>
              <a:t>1</a:t>
            </a:r>
            <a:endParaRPr lang="es-MX"/>
          </a:p>
        </p:txBody>
      </p:sp>
      <p:sp>
        <p:nvSpPr>
          <p:cNvPr id="10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CCC5FA1C-FC1D-48B2-8A01-E47B53CA11F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92968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smtClean="0"/>
              <a:t>1</a:t>
            </a:r>
            <a:endParaRPr lang="es-MX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0AEAE9C4-FEE1-4FBD-942C-604711DCC67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smtClean="0"/>
              <a:t>1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238111E2-D668-4725-A6FA-B3B1A677851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1357313" y="274638"/>
            <a:ext cx="7329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4313" y="5786438"/>
            <a:ext cx="85725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 smtClean="0"/>
              <a:t>1</a:t>
            </a:r>
            <a:endParaRPr lang="es-MX"/>
          </a:p>
        </p:txBody>
      </p:sp>
      <p:pic>
        <p:nvPicPr>
          <p:cNvPr id="1029" name="9 Imagen" descr="cuadros2.wm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10 Imagen" descr="barras.wmf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572250"/>
            <a:ext cx="919163" cy="2857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65F95596-0569-4900-88F4-AE6549C2D7B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4E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259632" y="2132856"/>
            <a:ext cx="6400800" cy="252028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Esquema General de Operación del Fondo de Aportaciones para la Nómina Educativa y Gasto Operativo (FONE)</a:t>
            </a:r>
            <a:endParaRPr lang="es-MX" sz="32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7544" y="1484784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IV. 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Los recursos correspondientes a la nómina a que se refiere el artículo anterior serán pagados, por cuenta y orden de las entidades federativas en su calidad de patrones, a sus empleados del servicio educativo, a través de transferencias electrónicas a respectivas cuentas bancarias, salvo que los mismos se encuentren en localidades en donde no haya disponibilidad de servicios bancarios; en este último caso la Secretaría de Hacienda y Crédito Público determinará la forma y los medios a través de los cuales se entregarán los recursos correspondientes. </a:t>
            </a:r>
          </a:p>
          <a:p>
            <a:pPr algn="just"/>
            <a:endParaRPr lang="es-MX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 Secretaría de Educación Pública se coordinará con las entidades federativas para que los pagos de nómina se realicen solamente al personal que cuente con Registro Federal de Contribuyentes con </a:t>
            </a:r>
            <a:r>
              <a:rPr lang="es-MX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Homoclave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de acuerdo con las disposiciones aplicables</a:t>
            </a:r>
            <a:r>
              <a:rPr lang="es-MX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;</a:t>
            </a:r>
            <a:endParaRPr lang="es-MX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340768"/>
            <a:ext cx="76328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V. 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Los pagos deberán hacerse por las cantidades líquidas que correspondan a cada empleado, considerando las cantidades devengadas en el periodo de pago correspondiente. </a:t>
            </a: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endParaRPr lang="es-MX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En todo caso, sólo procederán pagos retroactivos hasta por cuarenta y cinco días naturales, </a:t>
            </a: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s-MX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En 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los casos en que por causa no imputable al personal no se realice el pago, a solicitud del interesado y conforme al procedimiento establecido en su caso, los pagos no realizados deberán efectuarse en un plazo no mayor a 30 días; </a:t>
            </a: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endParaRPr lang="es-MX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s-MX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VI. 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 Secretaría de Educación Pública retendrá y enterará las cantidades que por ley deban pagarse por concepto de impuestos y seguridad social, de conformidad con la normatividad aplicable; así como, otras cantidades que, en su caso, deban retenerse con base en la instrucción correspondiente de la autoridad educativa de la entidad federativa; </a:t>
            </a:r>
          </a:p>
          <a:p>
            <a:pPr algn="just"/>
            <a:endParaRPr lang="es-MX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556792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VII. 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Para efectos de la comprobación de las erogaciones, los registros en medios electrónicos correspondientes a los abonos en las cuentas del personal, fungirán como comprobantes de la entrega de los recursos. </a:t>
            </a:r>
            <a:r>
              <a:rPr lang="es-MX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Tratándose 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 los pagos que, por no existir servicios bancarios en la localidad correspondiente, se realicen a través de otros mecanismos, la comprobación de las erogaciones se realizará en términos de la Ley Federal de Presupuesto y Responsabilidad Hacendaria y demás disposiciones aplicables. </a:t>
            </a: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endParaRPr lang="es-MX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Sin perjuicio de lo anterior, las autoridades educativas de las entidades federativas entregarán a cada uno de sus trabajadores el recibo de nómina respectivo, desglosando los conceptos de pago y descuentos correspondientes; </a:t>
            </a: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endParaRPr lang="es-MX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0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496973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VIII. 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Las entidades federativas realizarán los registros e informarán sobre las aportaciones federales a que se refiere este artículo, en los términos de los artículos 48 y 49 de esta Ley, y </a:t>
            </a: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endParaRPr lang="es-MX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s-MX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IX. 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 Secretaría de Educación Pública presentará a través de Internet la información a que se refiere el artículo 73 de la Ley General de Contabilidad Gubernamental, respecto al Fondo a que se refiere este artículo. </a:t>
            </a: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endParaRPr lang="es-MX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Los recursos a que se refieren las fracciones anteriores sólo podrán erogarse en el ejercicio fiscal en que fueron presupuestados, exclusivamente para el pago de los conceptos relativos a servicios personales del personal a que se refiere el artículo anterior, incluyendo el incremento en remuneraciones que, en su caso, se acuerde en los términos del artículo 27-A de esta Ley.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73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1535881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Artículo 27.- 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El monto del Fondo de Aportaciones para la Nómina Educativa y Gasto Operativo se determinará cada año en el Presupuesto de Egresos de la Federación correspondiente, exclusivamente a partir de los siguientes elementos: </a:t>
            </a: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s-MX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…</a:t>
            </a:r>
          </a:p>
          <a:p>
            <a:pPr algn="just"/>
            <a:r>
              <a:rPr lang="es-MX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III. 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 creación de plazas, que en su caso, se autorice. </a:t>
            </a: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endParaRPr lang="es-MX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No podrán crearse plazas con cargo a este Fondo, salvo que estén plenamente justificadas en términos de la Ley General del Servicio Profesional Docente y las demás disposiciones aplicables, así como los recursos necesarios para su creación estén expresamente aprobados en el Presupuesto de Egresos de la Federación del ejercicio fiscal </a:t>
            </a:r>
            <a:r>
              <a:rPr lang="es-MX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correspondiente…</a:t>
            </a:r>
            <a:endParaRPr lang="es-MX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7" y="1535881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Artículo 27-A.- 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El Ejecutivo Federal y los gobiernos de las entidades federativas, conforme a lo dispuesto en el artículo 25 de la Ley General de Educación, concurrirán en el financiamiento del gasto en servicios personales para la educación pública, conforme a lo siguiente: </a:t>
            </a: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endParaRPr lang="es-MX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s-MX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I. </a:t>
            </a:r>
            <a:r>
              <a:rPr lang="es-MX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El 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Ejecutivo Federal proveerá los recursos necesarios para cubrir los pagos de servicios personales a que se refieren los artículos 26, 26-A y 43 de esta Ley; </a:t>
            </a: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00050" indent="-400050" algn="just">
              <a:buAutoNum type="romanUcPeriod"/>
            </a:pPr>
            <a:endParaRPr lang="es-MX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s-MX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II. 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Los gobiernos de las entidades federativas cubrirán, con cargo a sus propios ingresos, las erogaciones en materia de servicios personales de las plazas distintas a las señaladas en la fracción anterior, incluyendo el incremento salarial y de prestaciones correspondiente a dichas plazas; </a:t>
            </a: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8172400" y="6381329"/>
            <a:ext cx="576064" cy="288032"/>
          </a:xfrm>
        </p:spPr>
        <p:txBody>
          <a:bodyPr/>
          <a:lstStyle/>
          <a:p>
            <a:pPr>
              <a:defRPr/>
            </a:pPr>
            <a:r>
              <a:rPr lang="es-MX" b="1" dirty="0" smtClean="0">
                <a:solidFill>
                  <a:schemeClr val="bg1"/>
                </a:solidFill>
              </a:rPr>
              <a:t>ASF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1412776"/>
            <a:ext cx="756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dirty="0"/>
          </a:p>
          <a:p>
            <a:pPr algn="just"/>
            <a:r>
              <a:rPr lang="es-MX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IV. 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 Secretaría de Educación Pública y las autoridades educativas de las entidades federativas darán acceso al sistema establecido para el registro del personal educativo, para efectos de consulta, a las instancias locales y federales de control, evaluación y fiscalización que así lo soliciten. La información se hará pública en términos de las disposiciones aplicables en materia de transparencia y rendición de cuentas. </a:t>
            </a:r>
          </a:p>
          <a:p>
            <a:endParaRPr lang="es-MX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71414"/>
            <a:ext cx="5153796" cy="1143000"/>
          </a:xfrm>
        </p:spPr>
        <p:txBody>
          <a:bodyPr/>
          <a:lstStyle/>
          <a:p>
            <a:pPr algn="ctr"/>
            <a:r>
              <a:rPr lang="es-MX" dirty="0" smtClean="0"/>
              <a:t>RESULTADO DE LA CONCILIACIÓN </a:t>
            </a:r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1</a:t>
            </a:r>
            <a:endParaRPr lang="es-MX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3970" t="19083" r="23345" b="7544"/>
          <a:stretch/>
        </p:blipFill>
        <p:spPr bwMode="auto">
          <a:xfrm>
            <a:off x="1835696" y="1214413"/>
            <a:ext cx="5760640" cy="4937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2449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1</a:t>
            </a:r>
            <a:endParaRPr lang="es-MX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t="24740" r="39336" b="7053"/>
          <a:stretch/>
        </p:blipFill>
        <p:spPr bwMode="auto">
          <a:xfrm>
            <a:off x="899592" y="404664"/>
            <a:ext cx="7632848" cy="5381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708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1</a:t>
            </a:r>
            <a:endParaRPr lang="es-MX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2076" t="23647" r="24266" b="10334"/>
          <a:stretch/>
        </p:blipFill>
        <p:spPr bwMode="auto">
          <a:xfrm>
            <a:off x="1530350" y="620688"/>
            <a:ext cx="6930082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118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7704857" cy="1944216"/>
          </a:xfrm>
        </p:spPr>
        <p:txBody>
          <a:bodyPr>
            <a:noAutofit/>
          </a:bodyPr>
          <a:lstStyle/>
          <a:p>
            <a:pPr algn="just"/>
            <a:r>
              <a:rPr lang="es-MX" sz="2000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Apoyar a las Entidades Federativas con recursos económicos complementarios para ejercer las atribuciones, en materia de educación básica y normal, que de manera exclusiva se les asignan, respectivamente, en los artículos 13 y 16 de la Ley General de Educación.</a:t>
            </a:r>
          </a:p>
          <a:p>
            <a:pPr algn="just"/>
            <a:endParaRPr lang="es-MX" sz="2000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3923928" y="476672"/>
            <a:ext cx="48965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4E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s-MX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OBJETIVO DEL FONDO</a:t>
            </a:r>
          </a:p>
        </p:txBody>
      </p:sp>
    </p:spTree>
    <p:extLst>
      <p:ext uri="{BB962C8B-B14F-4D97-AF65-F5344CB8AC3E}">
        <p14:creationId xmlns:p14="http://schemas.microsoft.com/office/powerpoint/2010/main" val="23450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4"/>
          <p:cNvSpPr txBox="1"/>
          <p:nvPr/>
        </p:nvSpPr>
        <p:spPr>
          <a:xfrm>
            <a:off x="4716230" y="3893549"/>
            <a:ext cx="1345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30/Dic/2014</a:t>
            </a:r>
            <a:endParaRPr lang="es-MX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6250560" y="3874965"/>
            <a:ext cx="1994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Oficial </a:t>
            </a:r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Mayor </a:t>
            </a: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SEP </a:t>
            </a:r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y </a:t>
            </a: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Subsecretario </a:t>
            </a: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de </a:t>
            </a:r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Egresos </a:t>
            </a: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SHCP</a:t>
            </a:r>
            <a:endParaRPr lang="es-MX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CuadroTexto 16"/>
          <p:cNvSpPr txBox="1"/>
          <p:nvPr/>
        </p:nvSpPr>
        <p:spPr>
          <a:xfrm>
            <a:off x="561928" y="4745405"/>
            <a:ext cx="412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Lineamientos del Gasto de Operación </a:t>
            </a:r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del Fondo de Aportaciones para la Nómina Educativa y Gasto de Operativo</a:t>
            </a: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</p:txBody>
      </p:sp>
      <p:sp>
        <p:nvSpPr>
          <p:cNvPr id="11" name="CuadroTexto 17"/>
          <p:cNvSpPr txBox="1"/>
          <p:nvPr/>
        </p:nvSpPr>
        <p:spPr>
          <a:xfrm>
            <a:off x="4788238" y="4727425"/>
            <a:ext cx="1345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30/Dic/2014</a:t>
            </a:r>
            <a:endParaRPr lang="es-MX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CuadroTexto 18"/>
          <p:cNvSpPr txBox="1"/>
          <p:nvPr/>
        </p:nvSpPr>
        <p:spPr>
          <a:xfrm>
            <a:off x="6228398" y="4727425"/>
            <a:ext cx="1994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Oficial </a:t>
            </a:r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Mayor </a:t>
            </a: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SEP </a:t>
            </a:r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y </a:t>
            </a: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Subsecretario </a:t>
            </a: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de </a:t>
            </a:r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Egresos </a:t>
            </a: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SHCP</a:t>
            </a:r>
            <a:endParaRPr lang="es-MX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228398" y="2246072"/>
            <a:ext cx="1994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Oficial Mayor SEP</a:t>
            </a:r>
            <a:endParaRPr lang="es-MX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CuadroTexto 5"/>
          <p:cNvSpPr txBox="1"/>
          <p:nvPr/>
        </p:nvSpPr>
        <p:spPr>
          <a:xfrm>
            <a:off x="4766076" y="2246072"/>
            <a:ext cx="1345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24/</a:t>
            </a:r>
            <a:r>
              <a:rPr lang="es-MX" sz="1600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Sep</a:t>
            </a: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/2014</a:t>
            </a:r>
            <a:endParaRPr lang="es-MX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" name="CuadroTexto 20"/>
          <p:cNvSpPr txBox="1"/>
          <p:nvPr/>
        </p:nvSpPr>
        <p:spPr>
          <a:xfrm>
            <a:off x="4766076" y="1844824"/>
            <a:ext cx="1345990" cy="338554"/>
          </a:xfrm>
          <a:prstGeom prst="rect">
            <a:avLst/>
          </a:prstGeom>
          <a:solidFill>
            <a:srgbClr val="0700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Fecha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18" name="CuadroTexto 21"/>
          <p:cNvSpPr txBox="1"/>
          <p:nvPr/>
        </p:nvSpPr>
        <p:spPr>
          <a:xfrm>
            <a:off x="6228184" y="1844824"/>
            <a:ext cx="1974883" cy="338554"/>
          </a:xfrm>
          <a:prstGeom prst="rect">
            <a:avLst/>
          </a:prstGeom>
          <a:solidFill>
            <a:srgbClr val="0700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Emisor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19" name="CuadroTexto 13"/>
          <p:cNvSpPr txBox="1"/>
          <p:nvPr/>
        </p:nvSpPr>
        <p:spPr>
          <a:xfrm>
            <a:off x="561928" y="3874965"/>
            <a:ext cx="412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Disposiciones </a:t>
            </a: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específicas </a:t>
            </a:r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 deberán </a:t>
            </a: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observar </a:t>
            </a:r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las </a:t>
            </a: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entidades federativas </a:t>
            </a:r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para </a:t>
            </a:r>
            <a:r>
              <a:rPr lang="es-MX" sz="16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registrar </a:t>
            </a:r>
            <a:r>
              <a:rPr lang="es-MX" sz="16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cada n</a:t>
            </a:r>
            <a:r>
              <a:rPr lang="es-MX" sz="16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ómina</a:t>
            </a: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  <a:endParaRPr lang="es-MX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" name="CuadroTexto 4"/>
          <p:cNvSpPr txBox="1"/>
          <p:nvPr/>
        </p:nvSpPr>
        <p:spPr>
          <a:xfrm>
            <a:off x="539766" y="2242589"/>
            <a:ext cx="4126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Criterios operativos que deberán observar las </a:t>
            </a: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autoridades educativas </a:t>
            </a:r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para realizar movimientos de </a:t>
            </a:r>
            <a:r>
              <a:rPr lang="es-MX" sz="16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creación, cancelación, conversión, reubicación, transferencia</a:t>
            </a:r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cambio de centro de trabajo y promoción de las plazas federalizadas.</a:t>
            </a:r>
          </a:p>
        </p:txBody>
      </p:sp>
      <p:sp>
        <p:nvSpPr>
          <p:cNvPr id="21" name="CuadroTexto 19"/>
          <p:cNvSpPr txBox="1"/>
          <p:nvPr/>
        </p:nvSpPr>
        <p:spPr>
          <a:xfrm>
            <a:off x="539766" y="1841341"/>
            <a:ext cx="4126618" cy="338554"/>
          </a:xfrm>
          <a:prstGeom prst="rect">
            <a:avLst/>
          </a:prstGeom>
          <a:solidFill>
            <a:srgbClr val="0700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Norma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 bwMode="auto">
          <a:xfrm>
            <a:off x="3347864" y="476672"/>
            <a:ext cx="54726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4E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s-MX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MARCO NORMATIVO INTERNO</a:t>
            </a:r>
            <a:endParaRPr lang="es-MX" sz="2800" b="1" dirty="0">
              <a:solidFill>
                <a:schemeClr val="tx1">
                  <a:lumMod val="90000"/>
                  <a:lumOff val="1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1"/>
          <p:cNvSpPr txBox="1">
            <a:spLocks/>
          </p:cNvSpPr>
          <p:nvPr/>
        </p:nvSpPr>
        <p:spPr bwMode="auto">
          <a:xfrm>
            <a:off x="3347864" y="260648"/>
            <a:ext cx="54726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4E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s-MX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MARCO NORMATIVO INTERNO</a:t>
            </a:r>
          </a:p>
          <a:p>
            <a:pPr algn="r"/>
            <a:r>
              <a:rPr lang="es-MX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PORTAL SEP (FONE)</a:t>
            </a:r>
            <a:endParaRPr lang="es-MX" sz="2800" b="1" dirty="0">
              <a:solidFill>
                <a:schemeClr val="tx1">
                  <a:lumMod val="90000"/>
                  <a:lumOff val="1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68760"/>
            <a:ext cx="7632848" cy="49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04925"/>
            <a:ext cx="7704856" cy="486037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3347864" y="260648"/>
            <a:ext cx="54726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4E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s-MX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MARCO NORMATIVO INTERNO</a:t>
            </a:r>
          </a:p>
          <a:p>
            <a:pPr algn="r"/>
            <a:r>
              <a:rPr lang="es-MX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PORTAL SEP (FONE)</a:t>
            </a:r>
            <a:endParaRPr lang="es-MX" sz="2800" b="1" dirty="0">
              <a:solidFill>
                <a:schemeClr val="tx1">
                  <a:lumMod val="90000"/>
                  <a:lumOff val="1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9" y="1268760"/>
            <a:ext cx="8049145" cy="493359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 bwMode="auto">
          <a:xfrm>
            <a:off x="3347864" y="260648"/>
            <a:ext cx="54726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4E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s-MX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MARCO NORMATIVO INTERNO</a:t>
            </a:r>
          </a:p>
          <a:p>
            <a:pPr algn="r"/>
            <a:r>
              <a:rPr lang="es-MX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PORTAL SEP (FONE)</a:t>
            </a:r>
            <a:endParaRPr lang="es-MX" sz="2800" b="1" dirty="0">
              <a:solidFill>
                <a:schemeClr val="tx1">
                  <a:lumMod val="90000"/>
                  <a:lumOff val="1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1222793"/>
            <a:ext cx="8064897" cy="494752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 bwMode="auto">
          <a:xfrm>
            <a:off x="3347864" y="260648"/>
            <a:ext cx="54726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4E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s-MX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MARCO NORMATIVO INTERNO</a:t>
            </a:r>
          </a:p>
          <a:p>
            <a:pPr algn="r"/>
            <a:r>
              <a:rPr lang="es-MX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PORTAL SEP (FONE)</a:t>
            </a:r>
            <a:endParaRPr lang="es-MX" sz="2800" b="1" dirty="0">
              <a:solidFill>
                <a:schemeClr val="tx1">
                  <a:lumMod val="90000"/>
                  <a:lumOff val="1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43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467544" y="1340768"/>
            <a:ext cx="763284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 </a:t>
            </a:r>
            <a:r>
              <a:rPr lang="es-MX" sz="15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doble negociación salarial dejó de ser una carga presupuestal </a:t>
            </a: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para las entidades federativas, y al mismo tiempo para la federación </a:t>
            </a:r>
            <a:r>
              <a:rPr lang="es-MX" sz="15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quien </a:t>
            </a: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finalmente, aportaba recursos para el cierre de los ejercicios fiscales</a:t>
            </a:r>
            <a:r>
              <a:rPr lang="es-MX" sz="15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5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Determinó el </a:t>
            </a:r>
            <a:r>
              <a:rPr lang="es-MX" sz="15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universo de plazas docentes federalizadas y los conceptos de pago </a:t>
            </a: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 deben ser cubiertos con los recursos federales.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es-MX" sz="15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s-MX" sz="15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Ordena el crecimiento en el número de plazas </a:t>
            </a: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docentes federalizadas de acuerdo a las necesidades que se derivan de la planeación estratégica.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es-MX" sz="15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Constituye </a:t>
            </a:r>
            <a:r>
              <a:rPr lang="es-MX" sz="15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una </a:t>
            </a:r>
            <a:r>
              <a:rPr lang="es-MX" sz="15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herramienta básica </a:t>
            </a:r>
            <a:r>
              <a:rPr lang="es-MX" sz="15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para la instrumentación de la reforma educativa</a:t>
            </a: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ya que permite conocer el universo de personal docente que debe ser evaluado.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es-MX" sz="15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s-MX" sz="15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Asegura cumplir con las obligaciones fiscales </a:t>
            </a: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derivadas del pago de la nómina.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es-MX" sz="15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s-MX" sz="15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Cubre el pago de las cuotas y aportaciones de seguridad social </a:t>
            </a: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 sustentan los derechos de salud, vivienda y retiro de los trabajadores.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endParaRPr lang="es-MX" sz="15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Genera las condiciones para incrementar la cobertura del pago a través del depósito en las cuentas bancarias del personal docente</a:t>
            </a:r>
            <a:r>
              <a:rPr lang="es-MX" sz="15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  <a:endParaRPr lang="es-MX" sz="15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347864" y="476672"/>
            <a:ext cx="54726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4E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s-MX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VENTAJAS DEL FONE</a:t>
            </a:r>
            <a:endParaRPr lang="es-MX" sz="2800" b="1" dirty="0">
              <a:solidFill>
                <a:schemeClr val="tx1">
                  <a:lumMod val="90000"/>
                  <a:lumOff val="1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4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1</a:t>
            </a:r>
            <a:endParaRPr lang="es-MX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347864" y="288649"/>
            <a:ext cx="547260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4E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s-MX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DISTRIBUCIÓN DE LOS RECURSOS DEL FONE</a:t>
            </a:r>
            <a:endParaRPr lang="es-MX" sz="2800" b="1" dirty="0">
              <a:solidFill>
                <a:schemeClr val="tx1">
                  <a:lumMod val="90000"/>
                  <a:lumOff val="1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04218412"/>
              </p:ext>
            </p:extLst>
          </p:nvPr>
        </p:nvGraphicFramePr>
        <p:xfrm>
          <a:off x="539552" y="1397000"/>
          <a:ext cx="784887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7799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23596"/>
              </p:ext>
            </p:extLst>
          </p:nvPr>
        </p:nvGraphicFramePr>
        <p:xfrm>
          <a:off x="755576" y="1397000"/>
          <a:ext cx="7488832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MX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Presupuestario</a:t>
                      </a:r>
                      <a:endParaRPr lang="es-MX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Legislación</a:t>
                      </a:r>
                      <a:endParaRPr lang="es-MX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I013</a:t>
                      </a:r>
                      <a:r>
                        <a:rPr lang="es-MX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Servicios</a:t>
                      </a:r>
                    </a:p>
                    <a:p>
                      <a:pPr algn="just"/>
                      <a:r>
                        <a:rPr lang="es-MX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Personales</a:t>
                      </a:r>
                      <a:endParaRPr lang="es-MX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 recursos se destinan exclusivamente para cubrir los pagos de servicios personales correspondiente al personal que ocupa plazas transferidas a los Estados. Se determina conforme a los artículos 25 fracción I, 26, 26ª, 27, 27A de la Ley de Coordinación Fiscal.</a:t>
                      </a:r>
                      <a:endParaRPr lang="es-MX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I014  Otros de Gasto </a:t>
                      </a:r>
                    </a:p>
                    <a:p>
                      <a:pPr algn="just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Corriente</a:t>
                      </a:r>
                      <a:endParaRPr lang="es-MX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el anexo 22 del Presupuesto de Egresos de la Federación del ejercicio fiscal 2016,  en la nota al pie indica:</a:t>
                      </a:r>
                    </a:p>
                    <a:p>
                      <a:pPr algn="just"/>
                      <a:r>
                        <a:rPr lang="es-MX" sz="16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s-MX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 Incluye recursos para las plazas subsidiadas a las entidades federativas incluidas en el Fondo de Aportaciones para la Educación Básica y Normal, conforme a los registros que se tienen en las secretarías de Educación Pública y de Hacienda y Crédito Público</a:t>
                      </a:r>
                      <a:r>
                        <a:rPr lang="es-MX" sz="16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es-MX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5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2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1</a:t>
            </a:r>
            <a:endParaRPr lang="es-MX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27034" t="32354" r="27189" b="16810"/>
          <a:stretch/>
        </p:blipFill>
        <p:spPr bwMode="auto">
          <a:xfrm>
            <a:off x="971600" y="260648"/>
            <a:ext cx="6408712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/>
          <a:srcRect l="28921" t="40072" r="26137" b="49307"/>
          <a:stretch/>
        </p:blipFill>
        <p:spPr bwMode="auto">
          <a:xfrm>
            <a:off x="755576" y="3861048"/>
            <a:ext cx="8064896" cy="2088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979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03834"/>
              </p:ext>
            </p:extLst>
          </p:nvPr>
        </p:nvGraphicFramePr>
        <p:xfrm>
          <a:off x="457200" y="1600200"/>
          <a:ext cx="748883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MX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Presupuestario</a:t>
                      </a:r>
                      <a:endParaRPr lang="es-MX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Legislación</a:t>
                      </a:r>
                      <a:endParaRPr lang="es-MX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I015  Gasto de</a:t>
                      </a:r>
                    </a:p>
                    <a:p>
                      <a:pPr algn="just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Operación</a:t>
                      </a:r>
                      <a:endParaRPr lang="es-MX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distribución de los recursos se realizará cada año a nivel nacional entre las entidades federativas, conforme a la fórmula establecida en el artículo 27 fracción IV de la LCF;  y el ejercicio de los recursos se rige conforme a los lineamientos informados a las autoridades educativas mediante  oficios Nos. 801.1.-043 y OM/0938/2014, donde </a:t>
                      </a:r>
                      <a:r>
                        <a:rPr lang="es-MX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indica que los recursos se destinan exclusivamente al desarrollo de las acciones asociadas con la planeación, capacitación, operación, verificación, seguimiento, promoción y difusión de la prestación de servicios de Educación Básica, incluyendo la indígena, y la Formación, Actualización, Capacitación y Superación profesional para los maestros de educación básica, y en su caso, al pago de contribuciones locales de las Plazas Conciliadas.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4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361883" y="2996952"/>
            <a:ext cx="773851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El 9 de diciembre se </a:t>
            </a:r>
            <a:r>
              <a:rPr lang="es-MX" sz="15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publicó </a:t>
            </a: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el </a:t>
            </a:r>
            <a:r>
              <a:rPr lang="es-MX" sz="15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“Decreto por el que se reforman y adicionan diversas disposiciones de la Ley de Coordinación Fiscal y de la Ley General de Contabilidad Gubernamental</a:t>
            </a:r>
            <a:r>
              <a:rPr lang="es-MX" sz="1500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”,</a:t>
            </a:r>
            <a:r>
              <a:rPr lang="es-MX" sz="15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el cual </a:t>
            </a:r>
            <a:r>
              <a:rPr lang="es-MX" sz="15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estableció entre otras, las siguientes disposiciones:</a:t>
            </a:r>
            <a:endParaRPr lang="es-MX" sz="15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 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 Federación </a:t>
            </a:r>
            <a:r>
              <a:rPr lang="es-MX" sz="15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determinó sustituir al Fondo de Aportaciones para la Educación Básica (FAEB) por el Fondo de Aportaciones para la Nómina Educativa y Gasto Operativo (FONE) y continuar apoyando a </a:t>
            </a: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los Estados con los recursos necesarios para cubrir el pago de servicios </a:t>
            </a:r>
            <a:r>
              <a:rPr lang="es-MX" sz="15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personales de educación básica y normal.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El FONE será administrado por la SHCP.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La </a:t>
            </a: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SEP establecerá un sistema de administración de nómina, a través del cual se realizarán los pagos de servicios personales. </a:t>
            </a:r>
          </a:p>
        </p:txBody>
      </p:sp>
      <p:sp>
        <p:nvSpPr>
          <p:cNvPr id="7" name="Rectángulo 5"/>
          <p:cNvSpPr/>
          <p:nvPr/>
        </p:nvSpPr>
        <p:spPr>
          <a:xfrm>
            <a:off x="323528" y="2524834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000" b="1" u="sng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</a:p>
        </p:txBody>
      </p:sp>
      <p:sp>
        <p:nvSpPr>
          <p:cNvPr id="8" name="CuadroTexto 3"/>
          <p:cNvSpPr txBox="1"/>
          <p:nvPr/>
        </p:nvSpPr>
        <p:spPr>
          <a:xfrm>
            <a:off x="323528" y="1707485"/>
            <a:ext cx="77768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267" fontAlgn="auto">
              <a:spcBef>
                <a:spcPts val="0"/>
              </a:spcBef>
              <a:spcAft>
                <a:spcPts val="1200"/>
              </a:spcAft>
            </a:pP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El 18 de mayo se firma el “Acuerdo Nacional para la Modernización de la Educación Básica y Normal”, mediante el cual fueron transferidas las plazas del magisterio a las entidades federativas. </a:t>
            </a:r>
          </a:p>
        </p:txBody>
      </p:sp>
      <p:sp>
        <p:nvSpPr>
          <p:cNvPr id="9" name="Rectángulo 9"/>
          <p:cNvSpPr/>
          <p:nvPr/>
        </p:nvSpPr>
        <p:spPr>
          <a:xfrm>
            <a:off x="361883" y="1228690"/>
            <a:ext cx="813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7" fontAlgn="auto">
              <a:spcBef>
                <a:spcPts val="0"/>
              </a:spcBef>
              <a:spcAft>
                <a:spcPts val="0"/>
              </a:spcAft>
            </a:pPr>
            <a:r>
              <a:rPr lang="es-MX" sz="2000" b="1" u="sng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1992</a:t>
            </a:r>
            <a:r>
              <a:rPr lang="es-MX" sz="2000" b="1" u="sng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3923928" y="476672"/>
            <a:ext cx="48965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4E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s-MX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endParaRPr lang="es-MX" sz="28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1</a:t>
            </a:r>
            <a:endParaRPr lang="es-MX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23196" t="18306" r="21589" b="7464"/>
          <a:stretch/>
        </p:blipFill>
        <p:spPr bwMode="auto">
          <a:xfrm>
            <a:off x="1259632" y="260648"/>
            <a:ext cx="6840760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890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1</a:t>
            </a:r>
            <a:endParaRPr lang="es-MX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23535" t="19111" r="22833" b="6860"/>
          <a:stretch/>
        </p:blipFill>
        <p:spPr bwMode="auto">
          <a:xfrm>
            <a:off x="1619672" y="908720"/>
            <a:ext cx="6120680" cy="4877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4189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MX" smtClean="0"/>
              <a:t>1</a:t>
            </a:r>
            <a:endParaRPr lang="es-MX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24328" t="28164" r="22606" b="47696"/>
          <a:stretch/>
        </p:blipFill>
        <p:spPr bwMode="auto">
          <a:xfrm>
            <a:off x="395536" y="332656"/>
            <a:ext cx="7920880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/>
          <a:srcRect l="24574" t="69787" r="24206" b="8035"/>
          <a:stretch/>
        </p:blipFill>
        <p:spPr bwMode="auto">
          <a:xfrm>
            <a:off x="755576" y="2492896"/>
            <a:ext cx="7416824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4887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165622"/>
              </p:ext>
            </p:extLst>
          </p:nvPr>
        </p:nvGraphicFramePr>
        <p:xfrm>
          <a:off x="457200" y="1600200"/>
          <a:ext cx="7488832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MX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Presupuestario</a:t>
                      </a:r>
                      <a:endParaRPr lang="es-MX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Legislación</a:t>
                      </a:r>
                      <a:endParaRPr lang="es-MX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I016  Fondo de</a:t>
                      </a:r>
                    </a:p>
                    <a:p>
                      <a:pPr algn="just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Compensación</a:t>
                      </a:r>
                      <a:endParaRPr lang="es-MX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5F0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conformidad al artículo Cuarto Transitorio de la LCF establece que los recursos serán otorgados a aquellos estados en donde los recursos por concepto del FAEB transferidos con anterioridad a la conciliación, resulten mayores al valor determinado del FONE, serán compensados por dicha diferencia, el monto de los recursos se actualizara de manera anual conforme a la inflación reportada por el Instituto Nacional de Estadística y Geografía mediante el índice Nacional de Precios al Consumidor. 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es-MX" sz="1600" b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MX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Baja</a:t>
                      </a:r>
                      <a:r>
                        <a:rPr lang="es-MX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California, Chiapas, Guanajuato, Estado de México, Puebla, Sonora y Yucatán.</a:t>
                      </a:r>
                    </a:p>
                    <a:p>
                      <a:pPr algn="just"/>
                      <a:endParaRPr lang="es-MX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5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7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/>
          <p:nvPr>
            <p:extLst/>
          </p:nvPr>
        </p:nvGraphicFramePr>
        <p:xfrm>
          <a:off x="323528" y="1340768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 bwMode="auto">
          <a:xfrm>
            <a:off x="3390691" y="332656"/>
            <a:ext cx="547260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4E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s-MX" sz="2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PRESUPUESTO EJERCICIO 2016 POR CONCEPTO DEL FONE</a:t>
            </a:r>
            <a:endParaRPr lang="es-MX" sz="2600" b="1" dirty="0">
              <a:solidFill>
                <a:schemeClr val="tx1">
                  <a:lumMod val="90000"/>
                  <a:lumOff val="1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606576" y="2680056"/>
            <a:ext cx="2116183" cy="2107475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073879" y="3405963"/>
            <a:ext cx="118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Calibri" panose="020F0502020204030204" pitchFamily="34" charset="0"/>
              </a:rPr>
              <a:t>FONE</a:t>
            </a:r>
            <a:endParaRPr lang="es-MX" sz="3200" b="1" dirty="0">
              <a:latin typeface="Calibri" panose="020F050202020403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521089" y="1974572"/>
            <a:ext cx="1027612" cy="1027612"/>
            <a:chOff x="4150861" y="1924580"/>
            <a:chExt cx="1027612" cy="1027612"/>
          </a:xfrm>
        </p:grpSpPr>
        <p:sp>
          <p:nvSpPr>
            <p:cNvPr id="8" name="Elipse 7"/>
            <p:cNvSpPr/>
            <p:nvPr/>
          </p:nvSpPr>
          <p:spPr>
            <a:xfrm>
              <a:off x="4150861" y="1924580"/>
              <a:ext cx="1027612" cy="1027612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4262509" y="2211487"/>
              <a:ext cx="804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latin typeface="Calibri" panose="020F0502020204030204" pitchFamily="34" charset="0"/>
                </a:rPr>
                <a:t>SICAP</a:t>
              </a:r>
              <a:endParaRPr lang="es-MX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5542444" y="2933311"/>
            <a:ext cx="1027612" cy="1027612"/>
            <a:chOff x="5542444" y="3219987"/>
            <a:chExt cx="1027612" cy="1027612"/>
          </a:xfrm>
        </p:grpSpPr>
        <p:sp>
          <p:nvSpPr>
            <p:cNvPr id="11" name="Elipse 10"/>
            <p:cNvSpPr/>
            <p:nvPr/>
          </p:nvSpPr>
          <p:spPr>
            <a:xfrm>
              <a:off x="5542444" y="3219987"/>
              <a:ext cx="1027612" cy="1027612"/>
            </a:xfrm>
            <a:prstGeom prst="ellipse">
              <a:avLst/>
            </a:prstGeom>
            <a:gradFill>
              <a:gsLst>
                <a:gs pos="0">
                  <a:srgbClr val="FF6600"/>
                </a:gs>
                <a:gs pos="100000">
                  <a:srgbClr val="FFCC99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5690490" y="3513684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latin typeface="Calibri" panose="020F0502020204030204" pitchFamily="34" charset="0"/>
                </a:rPr>
                <a:t>SANE</a:t>
              </a:r>
              <a:endParaRPr lang="es-MX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759280" y="3219987"/>
            <a:ext cx="1027612" cy="1027612"/>
            <a:chOff x="2759280" y="3219987"/>
            <a:chExt cx="1027612" cy="1027612"/>
          </a:xfrm>
        </p:grpSpPr>
        <p:sp>
          <p:nvSpPr>
            <p:cNvPr id="14" name="Elipse 13"/>
            <p:cNvSpPr/>
            <p:nvPr/>
          </p:nvSpPr>
          <p:spPr>
            <a:xfrm>
              <a:off x="2759280" y="3219987"/>
              <a:ext cx="1027612" cy="1027612"/>
            </a:xfrm>
            <a:prstGeom prst="ellipse">
              <a:avLst/>
            </a:prstGeom>
            <a:gradFill>
              <a:gsLst>
                <a:gs pos="0">
                  <a:srgbClr val="0070C0"/>
                </a:gs>
                <a:gs pos="100000">
                  <a:srgbClr val="CCECFF"/>
                </a:gs>
              </a:gsLst>
            </a:gradFill>
            <a:ln w="28575" cap="rnd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2876178" y="3549127"/>
              <a:ext cx="793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latin typeface="Calibri" panose="020F0502020204030204" pitchFamily="34" charset="0"/>
                </a:rPr>
                <a:t>SIGED</a:t>
              </a:r>
              <a:endParaRPr lang="es-MX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263181" y="1402826"/>
            <a:ext cx="613750" cy="574766"/>
            <a:chOff x="6972084" y="2542908"/>
            <a:chExt cx="613750" cy="574766"/>
          </a:xfrm>
        </p:grpSpPr>
        <p:sp>
          <p:nvSpPr>
            <p:cNvPr id="17" name="Elipse 16"/>
            <p:cNvSpPr/>
            <p:nvPr/>
          </p:nvSpPr>
          <p:spPr>
            <a:xfrm>
              <a:off x="6972084" y="2542908"/>
              <a:ext cx="613750" cy="574766"/>
            </a:xfrm>
            <a:prstGeom prst="ellipse">
              <a:avLst/>
            </a:prstGeom>
            <a:gradFill>
              <a:gsLst>
                <a:gs pos="0">
                  <a:srgbClr val="FF6600"/>
                </a:gs>
                <a:gs pos="100000">
                  <a:srgbClr val="FFCC99"/>
                </a:gs>
              </a:gsLst>
            </a:gra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6978513" y="2685327"/>
              <a:ext cx="600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Calibri" panose="020F0502020204030204" pitchFamily="34" charset="0"/>
                </a:rPr>
                <a:t>MCN</a:t>
              </a:r>
              <a:endParaRPr lang="es-MX" sz="14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863382" y="2982625"/>
            <a:ext cx="693099" cy="574766"/>
            <a:chOff x="6932409" y="4098269"/>
            <a:chExt cx="693099" cy="574766"/>
          </a:xfrm>
        </p:grpSpPr>
        <p:sp>
          <p:nvSpPr>
            <p:cNvPr id="20" name="Elipse 19"/>
            <p:cNvSpPr/>
            <p:nvPr/>
          </p:nvSpPr>
          <p:spPr>
            <a:xfrm>
              <a:off x="6972084" y="4098269"/>
              <a:ext cx="613750" cy="574766"/>
            </a:xfrm>
            <a:prstGeom prst="ellipse">
              <a:avLst/>
            </a:prstGeom>
            <a:gradFill>
              <a:gsLst>
                <a:gs pos="0">
                  <a:srgbClr val="FF6600"/>
                </a:gs>
                <a:gs pos="100000">
                  <a:srgbClr val="FFCC99"/>
                </a:gs>
              </a:gsLst>
            </a:gra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6932409" y="4117828"/>
              <a:ext cx="6930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>
                  <a:latin typeface="Calibri" panose="020F0502020204030204" pitchFamily="34" charset="0"/>
                </a:rPr>
                <a:t>Mi</a:t>
              </a:r>
            </a:p>
            <a:p>
              <a:pPr algn="ctr"/>
              <a:r>
                <a:rPr lang="es-MX" sz="1400" dirty="0" smtClean="0">
                  <a:latin typeface="Calibri" panose="020F0502020204030204" pitchFamily="34" charset="0"/>
                </a:rPr>
                <a:t>Portal</a:t>
              </a:r>
              <a:endParaRPr lang="es-MX" sz="1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2516567" y="1370915"/>
            <a:ext cx="613750" cy="574766"/>
            <a:chOff x="1302454" y="2676530"/>
            <a:chExt cx="613750" cy="574766"/>
          </a:xfrm>
        </p:grpSpPr>
        <p:sp>
          <p:nvSpPr>
            <p:cNvPr id="23" name="Elipse 22"/>
            <p:cNvSpPr/>
            <p:nvPr/>
          </p:nvSpPr>
          <p:spPr>
            <a:xfrm>
              <a:off x="1302454" y="2676530"/>
              <a:ext cx="613750" cy="574766"/>
            </a:xfrm>
            <a:prstGeom prst="ellipse">
              <a:avLst/>
            </a:prstGeom>
            <a:gradFill>
              <a:gsLst>
                <a:gs pos="0">
                  <a:srgbClr val="0070C0">
                    <a:alpha val="67000"/>
                  </a:srgbClr>
                </a:gs>
                <a:gs pos="100000">
                  <a:srgbClr val="CCFFFF"/>
                </a:gs>
              </a:gsLst>
            </a:gra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1308883" y="2818949"/>
              <a:ext cx="600892" cy="307777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Calibri" panose="020F0502020204030204" pitchFamily="34" charset="0"/>
                </a:rPr>
                <a:t>MDP</a:t>
              </a:r>
              <a:endParaRPr lang="es-MX" sz="14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25" name="CuadroTexto 24"/>
          <p:cNvSpPr txBox="1"/>
          <p:nvPr/>
        </p:nvSpPr>
        <p:spPr>
          <a:xfrm>
            <a:off x="6979799" y="1684934"/>
            <a:ext cx="1984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u="sng" dirty="0" smtClean="0">
                <a:latin typeface="Calibri" panose="020F0502020204030204" pitchFamily="34" charset="0"/>
              </a:rPr>
              <a:t>Módulo de Carga de Nómina</a:t>
            </a:r>
          </a:p>
          <a:p>
            <a:pPr marL="457200" lvl="1"/>
            <a:r>
              <a:rPr lang="es-MX" sz="1400" dirty="0" smtClean="0">
                <a:latin typeface="Calibri" panose="020F0502020204030204" pitchFamily="34" charset="0"/>
              </a:rPr>
              <a:t>Carga nómina</a:t>
            </a:r>
          </a:p>
          <a:p>
            <a:pPr marL="457200" lvl="1"/>
            <a:r>
              <a:rPr lang="es-MX" sz="1400" dirty="0" smtClean="0">
                <a:latin typeface="Calibri" panose="020F0502020204030204" pitchFamily="34" charset="0"/>
              </a:rPr>
              <a:t>Validación</a:t>
            </a:r>
          </a:p>
        </p:txBody>
      </p:sp>
      <p:cxnSp>
        <p:nvCxnSpPr>
          <p:cNvPr id="26" name="Conector recto 25"/>
          <p:cNvCxnSpPr/>
          <p:nvPr/>
        </p:nvCxnSpPr>
        <p:spPr>
          <a:xfrm>
            <a:off x="6879770" y="1663092"/>
            <a:ext cx="200297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7080067" y="1663092"/>
            <a:ext cx="0" cy="366011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7080067" y="2029103"/>
            <a:ext cx="296093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7376160" y="2029103"/>
            <a:ext cx="0" cy="409283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Elipse 29"/>
          <p:cNvSpPr/>
          <p:nvPr/>
        </p:nvSpPr>
        <p:spPr>
          <a:xfrm>
            <a:off x="7350033" y="2164331"/>
            <a:ext cx="60960" cy="6070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7354380" y="2334149"/>
            <a:ext cx="60960" cy="6070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7039209" y="1785263"/>
            <a:ext cx="72000" cy="72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167958" y="1526708"/>
            <a:ext cx="208559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u="sng" dirty="0" smtClean="0">
                <a:latin typeface="Calibri" panose="020F0502020204030204" pitchFamily="34" charset="0"/>
              </a:rPr>
              <a:t>Movimientos de Personal</a:t>
            </a:r>
          </a:p>
          <a:p>
            <a:pPr algn="r"/>
            <a:endParaRPr lang="es-MX" sz="500" b="1" dirty="0" smtClean="0">
              <a:latin typeface="Calibri" panose="020F0502020204030204" pitchFamily="34" charset="0"/>
            </a:endParaRPr>
          </a:p>
          <a:p>
            <a:pPr lvl="1" algn="r"/>
            <a:r>
              <a:rPr lang="es-MX" sz="1400" dirty="0" smtClean="0">
                <a:latin typeface="Calibri" panose="020F0502020204030204" pitchFamily="34" charset="0"/>
              </a:rPr>
              <a:t>Nombramientos (CURP-Plaza)</a:t>
            </a:r>
            <a:endParaRPr lang="es-MX" sz="1400" dirty="0">
              <a:latin typeface="Calibri" panose="020F050202020403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89614" y="4834537"/>
            <a:ext cx="30857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u="sng" dirty="0" smtClean="0">
                <a:latin typeface="Calibri" panose="020F0502020204030204" pitchFamily="34" charset="0"/>
              </a:rPr>
              <a:t>Módulo de Expediente del Trabajador</a:t>
            </a:r>
          </a:p>
          <a:p>
            <a:pPr lvl="1" algn="r"/>
            <a:r>
              <a:rPr lang="es-MX" sz="1400" dirty="0" smtClean="0">
                <a:latin typeface="Calibri" panose="020F0502020204030204" pitchFamily="34" charset="0"/>
              </a:rPr>
              <a:t>Datos Personales</a:t>
            </a:r>
          </a:p>
          <a:p>
            <a:pPr lvl="1" algn="r"/>
            <a:r>
              <a:rPr lang="es-MX" sz="1400" dirty="0" smtClean="0">
                <a:latin typeface="Calibri" panose="020F0502020204030204" pitchFamily="34" charset="0"/>
              </a:rPr>
              <a:t>Datos Generales</a:t>
            </a:r>
          </a:p>
          <a:p>
            <a:pPr lvl="1" algn="r"/>
            <a:r>
              <a:rPr lang="es-MX" sz="1400" dirty="0" smtClean="0">
                <a:latin typeface="Calibri" panose="020F0502020204030204" pitchFamily="34" charset="0"/>
              </a:rPr>
              <a:t>Esquema de Pago</a:t>
            </a:r>
          </a:p>
          <a:p>
            <a:pPr lvl="1" algn="r"/>
            <a:r>
              <a:rPr lang="es-MX" sz="1400" dirty="0" smtClean="0">
                <a:latin typeface="Calibri" panose="020F0502020204030204" pitchFamily="34" charset="0"/>
              </a:rPr>
              <a:t>Trayectoria Laboral</a:t>
            </a:r>
          </a:p>
          <a:p>
            <a:pPr lvl="1" algn="r"/>
            <a:r>
              <a:rPr lang="es-MX" sz="1400" dirty="0" smtClean="0">
                <a:latin typeface="Calibri" panose="020F0502020204030204" pitchFamily="34" charset="0"/>
              </a:rPr>
              <a:t>Formación Académica</a:t>
            </a:r>
          </a:p>
          <a:p>
            <a:pPr lvl="1" algn="r"/>
            <a:r>
              <a:rPr lang="es-MX" sz="1400" dirty="0" smtClean="0">
                <a:latin typeface="Calibri" panose="020F0502020204030204" pitchFamily="34" charset="0"/>
              </a:rPr>
              <a:t>Dependientes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-2251" y="2407528"/>
            <a:ext cx="21791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u="sng" dirty="0" smtClean="0">
                <a:latin typeface="Calibri" panose="020F0502020204030204" pitchFamily="34" charset="0"/>
              </a:rPr>
              <a:t>Módulo de Administración de Plazas</a:t>
            </a:r>
          </a:p>
          <a:p>
            <a:pPr algn="r"/>
            <a:r>
              <a:rPr lang="es-MX" sz="1400" dirty="0" smtClean="0">
                <a:latin typeface="Calibri" panose="020F0502020204030204" pitchFamily="34" charset="0"/>
              </a:rPr>
              <a:t>Conversión</a:t>
            </a:r>
            <a:endParaRPr lang="es-MX" sz="1400" dirty="0">
              <a:latin typeface="Calibri" panose="020F0502020204030204" pitchFamily="34" charset="0"/>
            </a:endParaRPr>
          </a:p>
          <a:p>
            <a:pPr algn="r"/>
            <a:r>
              <a:rPr lang="es-MX" sz="1400" dirty="0">
                <a:latin typeface="Calibri" panose="020F0502020204030204" pitchFamily="34" charset="0"/>
              </a:rPr>
              <a:t>Cambio de </a:t>
            </a:r>
            <a:r>
              <a:rPr lang="es-MX" sz="1400" dirty="0" smtClean="0">
                <a:latin typeface="Calibri" panose="020F0502020204030204" pitchFamily="34" charset="0"/>
              </a:rPr>
              <a:t>Centro Trabajo</a:t>
            </a:r>
            <a:endParaRPr lang="es-MX" sz="1400" dirty="0">
              <a:latin typeface="Calibri" panose="020F0502020204030204" pitchFamily="34" charset="0"/>
            </a:endParaRPr>
          </a:p>
          <a:p>
            <a:pPr algn="r"/>
            <a:r>
              <a:rPr lang="es-MX" sz="1400" dirty="0" smtClean="0">
                <a:latin typeface="Calibri" panose="020F0502020204030204" pitchFamily="34" charset="0"/>
              </a:rPr>
              <a:t>Creación</a:t>
            </a:r>
            <a:endParaRPr lang="es-MX" sz="1400" dirty="0">
              <a:latin typeface="Calibri" panose="020F0502020204030204" pitchFamily="34" charset="0"/>
            </a:endParaRPr>
          </a:p>
          <a:p>
            <a:pPr algn="r"/>
            <a:r>
              <a:rPr lang="es-MX" sz="1400" dirty="0" smtClean="0">
                <a:latin typeface="Calibri" panose="020F0502020204030204" pitchFamily="34" charset="0"/>
              </a:rPr>
              <a:t>Reubicación</a:t>
            </a:r>
            <a:endParaRPr lang="es-MX" sz="1400" dirty="0">
              <a:latin typeface="Calibri" panose="020F0502020204030204" pitchFamily="34" charset="0"/>
            </a:endParaRPr>
          </a:p>
          <a:p>
            <a:pPr algn="r"/>
            <a:r>
              <a:rPr lang="es-MX" sz="1400" dirty="0" smtClean="0">
                <a:latin typeface="Calibri" panose="020F0502020204030204" pitchFamily="34" charset="0"/>
              </a:rPr>
              <a:t>Transferencia</a:t>
            </a:r>
            <a:endParaRPr lang="es-MX" sz="1400" dirty="0">
              <a:latin typeface="Calibri" panose="020F0502020204030204" pitchFamily="34" charset="0"/>
            </a:endParaRPr>
          </a:p>
          <a:p>
            <a:pPr algn="r"/>
            <a:r>
              <a:rPr lang="es-MX" sz="1400" dirty="0" smtClean="0">
                <a:latin typeface="Calibri" panose="020F0502020204030204" pitchFamily="34" charset="0"/>
              </a:rPr>
              <a:t>Promoción</a:t>
            </a:r>
            <a:endParaRPr lang="es-MX" sz="1400" dirty="0">
              <a:latin typeface="Calibri" panose="020F0502020204030204" pitchFamily="34" charset="0"/>
            </a:endParaRPr>
          </a:p>
          <a:p>
            <a:pPr algn="r"/>
            <a:r>
              <a:rPr lang="es-MX" sz="1400" dirty="0" smtClean="0">
                <a:latin typeface="Calibri" panose="020F0502020204030204" pitchFamily="34" charset="0"/>
              </a:rPr>
              <a:t>Cancelación</a:t>
            </a:r>
            <a:endParaRPr lang="es-MX" sz="1400" dirty="0">
              <a:latin typeface="Calibri" panose="020F0502020204030204" pitchFamily="34" charset="0"/>
            </a:endParaRPr>
          </a:p>
          <a:p>
            <a:pPr algn="r"/>
            <a:r>
              <a:rPr lang="es-MX" sz="1400" dirty="0" smtClean="0">
                <a:latin typeface="Calibri" panose="020F0502020204030204" pitchFamily="34" charset="0"/>
              </a:rPr>
              <a:t>Compactación</a:t>
            </a:r>
            <a:endParaRPr lang="es-MX" sz="1400" dirty="0">
              <a:latin typeface="Calibri" panose="020F0502020204030204" pitchFamily="34" charset="0"/>
            </a:endParaRPr>
          </a:p>
          <a:p>
            <a:pPr algn="r"/>
            <a:r>
              <a:rPr lang="es-MX" sz="1400" dirty="0" err="1" smtClean="0">
                <a:latin typeface="Calibri" panose="020F0502020204030204" pitchFamily="34" charset="0"/>
              </a:rPr>
              <a:t>Descompactación</a:t>
            </a:r>
            <a:endParaRPr lang="es-MX" sz="1400" dirty="0">
              <a:latin typeface="Calibri" panose="020F0502020204030204" pitchFamily="34" charset="0"/>
            </a:endParaRPr>
          </a:p>
          <a:p>
            <a:pPr algn="ctr"/>
            <a:endParaRPr lang="es-MX" sz="1400" b="1" dirty="0" smtClean="0">
              <a:latin typeface="Calibri" panose="020F0502020204030204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3347864" y="836712"/>
            <a:ext cx="28147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u="sng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Sistema para la Conciliación del Analítico de Plazas</a:t>
            </a:r>
          </a:p>
          <a:p>
            <a:pPr marL="179388" lvl="1"/>
            <a:r>
              <a:rPr lang="es-MX" sz="1400" dirty="0" smtClean="0">
                <a:latin typeface="Calibri" panose="020F0502020204030204" pitchFamily="34" charset="0"/>
              </a:rPr>
              <a:t>Analítico</a:t>
            </a:r>
          </a:p>
          <a:p>
            <a:pPr marL="179388" lvl="1"/>
            <a:r>
              <a:rPr lang="es-MX" sz="1400" dirty="0" smtClean="0">
                <a:latin typeface="Calibri" panose="020F0502020204030204" pitchFamily="34" charset="0"/>
              </a:rPr>
              <a:t>Conceptos de </a:t>
            </a:r>
            <a:r>
              <a:rPr lang="es-MX" sz="1400" dirty="0">
                <a:latin typeface="Calibri" panose="020F0502020204030204" pitchFamily="34" charset="0"/>
              </a:rPr>
              <a:t>p</a:t>
            </a:r>
            <a:r>
              <a:rPr lang="es-MX" sz="1400" dirty="0" smtClean="0">
                <a:latin typeface="Calibri" panose="020F0502020204030204" pitchFamily="34" charset="0"/>
              </a:rPr>
              <a:t>ago</a:t>
            </a:r>
          </a:p>
          <a:p>
            <a:pPr marL="179388" lvl="1"/>
            <a:r>
              <a:rPr lang="es-MX" sz="1400" dirty="0" smtClean="0">
                <a:latin typeface="Calibri" panose="020F0502020204030204" pitchFamily="34" charset="0"/>
              </a:rPr>
              <a:t>Regularizable</a:t>
            </a:r>
          </a:p>
        </p:txBody>
      </p:sp>
      <p:grpSp>
        <p:nvGrpSpPr>
          <p:cNvPr id="37" name="Grupo 36"/>
          <p:cNvGrpSpPr/>
          <p:nvPr/>
        </p:nvGrpSpPr>
        <p:grpSpPr>
          <a:xfrm>
            <a:off x="2234453" y="2742081"/>
            <a:ext cx="633448" cy="574766"/>
            <a:chOff x="1276327" y="2693948"/>
            <a:chExt cx="633448" cy="574766"/>
          </a:xfrm>
        </p:grpSpPr>
        <p:sp>
          <p:nvSpPr>
            <p:cNvPr id="38" name="Elipse 37"/>
            <p:cNvSpPr/>
            <p:nvPr/>
          </p:nvSpPr>
          <p:spPr>
            <a:xfrm>
              <a:off x="1276327" y="2693948"/>
              <a:ext cx="613750" cy="574766"/>
            </a:xfrm>
            <a:prstGeom prst="ellipse">
              <a:avLst/>
            </a:prstGeom>
            <a:gradFill>
              <a:gsLst>
                <a:gs pos="0">
                  <a:srgbClr val="0070C0">
                    <a:alpha val="67000"/>
                  </a:srgbClr>
                </a:gs>
                <a:gs pos="100000">
                  <a:srgbClr val="CCFFFF"/>
                </a:gs>
              </a:gsLst>
            </a:gra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1308883" y="2818949"/>
              <a:ext cx="600892" cy="307777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Calibri" panose="020F0502020204030204" pitchFamily="34" charset="0"/>
                </a:rPr>
                <a:t>MAP</a:t>
              </a:r>
              <a:endParaRPr lang="es-MX" sz="14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3112787" y="4469325"/>
            <a:ext cx="613750" cy="574766"/>
            <a:chOff x="1302454" y="2676530"/>
            <a:chExt cx="613750" cy="574766"/>
          </a:xfrm>
        </p:grpSpPr>
        <p:sp>
          <p:nvSpPr>
            <p:cNvPr id="41" name="Elipse 40"/>
            <p:cNvSpPr/>
            <p:nvPr/>
          </p:nvSpPr>
          <p:spPr>
            <a:xfrm>
              <a:off x="1302454" y="2676530"/>
              <a:ext cx="613750" cy="574766"/>
            </a:xfrm>
            <a:prstGeom prst="ellipse">
              <a:avLst/>
            </a:prstGeom>
            <a:gradFill>
              <a:gsLst>
                <a:gs pos="0">
                  <a:srgbClr val="0070C0">
                    <a:alpha val="67000"/>
                  </a:srgbClr>
                </a:gs>
                <a:gs pos="100000">
                  <a:srgbClr val="CCFFFF"/>
                </a:gs>
              </a:gsLst>
            </a:gra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1308883" y="2818949"/>
              <a:ext cx="600892" cy="307777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Calibri" panose="020F0502020204030204" pitchFamily="34" charset="0"/>
                </a:rPr>
                <a:t>MET</a:t>
              </a:r>
              <a:endParaRPr lang="es-MX" sz="1400" b="1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43" name="Conector recto 42"/>
          <p:cNvCxnSpPr>
            <a:stCxn id="11" idx="0"/>
            <a:endCxn id="17" idx="3"/>
          </p:cNvCxnSpPr>
          <p:nvPr/>
        </p:nvCxnSpPr>
        <p:spPr>
          <a:xfrm flipV="1">
            <a:off x="6056250" y="1893419"/>
            <a:ext cx="296813" cy="1039892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>
            <a:stCxn id="11" idx="5"/>
            <a:endCxn id="58" idx="1"/>
          </p:cNvCxnSpPr>
          <p:nvPr/>
        </p:nvCxnSpPr>
        <p:spPr>
          <a:xfrm>
            <a:off x="6419566" y="3810433"/>
            <a:ext cx="284679" cy="345242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uadroTexto 45"/>
          <p:cNvSpPr txBox="1"/>
          <p:nvPr/>
        </p:nvSpPr>
        <p:spPr>
          <a:xfrm>
            <a:off x="7267831" y="4651306"/>
            <a:ext cx="198468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u="sng" dirty="0" smtClean="0">
                <a:latin typeface="Calibri" panose="020F0502020204030204" pitchFamily="34" charset="0"/>
              </a:rPr>
              <a:t>Módulo Financiero</a:t>
            </a:r>
          </a:p>
          <a:p>
            <a:pPr algn="ctr"/>
            <a:endParaRPr lang="es-MX" sz="700" b="1" dirty="0" smtClean="0">
              <a:latin typeface="Calibri" panose="020F0502020204030204" pitchFamily="34" charset="0"/>
            </a:endParaRPr>
          </a:p>
          <a:p>
            <a:pPr marL="457200" lvl="1"/>
            <a:r>
              <a:rPr lang="es-MX" sz="1400" dirty="0" smtClean="0">
                <a:latin typeface="Calibri" panose="020F0502020204030204" pitchFamily="34" charset="0"/>
              </a:rPr>
              <a:t>Resumen </a:t>
            </a:r>
            <a:r>
              <a:rPr lang="es-MX" sz="1400" dirty="0" err="1" smtClean="0">
                <a:latin typeface="Calibri" panose="020F0502020204030204" pitchFamily="34" charset="0"/>
              </a:rPr>
              <a:t>Ppto</a:t>
            </a:r>
            <a:r>
              <a:rPr lang="es-MX" sz="1400" dirty="0" smtClean="0">
                <a:latin typeface="Calibri" panose="020F0502020204030204" pitchFamily="34" charset="0"/>
              </a:rPr>
              <a:t>.</a:t>
            </a:r>
          </a:p>
          <a:p>
            <a:pPr marL="457200" lvl="1"/>
            <a:r>
              <a:rPr lang="es-MX" sz="1400" dirty="0" smtClean="0">
                <a:latin typeface="Calibri" panose="020F0502020204030204" pitchFamily="34" charset="0"/>
              </a:rPr>
              <a:t>Cheques</a:t>
            </a:r>
          </a:p>
          <a:p>
            <a:pPr marL="457200" lvl="1"/>
            <a:r>
              <a:rPr lang="es-MX" sz="1400" dirty="0" smtClean="0">
                <a:latin typeface="Calibri" panose="020F0502020204030204" pitchFamily="34" charset="0"/>
              </a:rPr>
              <a:t>SERICA</a:t>
            </a:r>
          </a:p>
          <a:p>
            <a:pPr marL="457200" lvl="1"/>
            <a:r>
              <a:rPr lang="es-MX" sz="1400" dirty="0" smtClean="0">
                <a:latin typeface="Calibri" panose="020F0502020204030204" pitchFamily="34" charset="0"/>
              </a:rPr>
              <a:t>Timbrado</a:t>
            </a:r>
          </a:p>
          <a:p>
            <a:pPr marL="457200" lvl="1"/>
            <a:r>
              <a:rPr lang="es-MX" sz="1400" dirty="0" smtClean="0">
                <a:latin typeface="Calibri" panose="020F0502020204030204" pitchFamily="34" charset="0"/>
              </a:rPr>
              <a:t>Recibos</a:t>
            </a:r>
          </a:p>
        </p:txBody>
      </p:sp>
      <p:cxnSp>
        <p:nvCxnSpPr>
          <p:cNvPr id="47" name="Conector recto 46"/>
          <p:cNvCxnSpPr/>
          <p:nvPr/>
        </p:nvCxnSpPr>
        <p:spPr>
          <a:xfrm flipH="1" flipV="1">
            <a:off x="7733331" y="4924719"/>
            <a:ext cx="4346" cy="1019249"/>
          </a:xfrm>
          <a:prstGeom prst="line">
            <a:avLst/>
          </a:prstGeom>
          <a:ln w="9525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 flipH="1">
            <a:off x="7433547" y="4924717"/>
            <a:ext cx="299783" cy="0"/>
          </a:xfrm>
          <a:prstGeom prst="line">
            <a:avLst/>
          </a:prstGeom>
          <a:ln w="9525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 flipV="1">
            <a:off x="7433546" y="4383696"/>
            <a:ext cx="1" cy="541023"/>
          </a:xfrm>
          <a:prstGeom prst="line">
            <a:avLst/>
          </a:prstGeom>
          <a:ln w="9525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Elipse 49"/>
          <p:cNvSpPr/>
          <p:nvPr/>
        </p:nvSpPr>
        <p:spPr>
          <a:xfrm>
            <a:off x="7707197" y="5765054"/>
            <a:ext cx="60960" cy="6070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1" name="Elipse 50"/>
          <p:cNvSpPr/>
          <p:nvPr/>
        </p:nvSpPr>
        <p:spPr>
          <a:xfrm>
            <a:off x="7707197" y="5583826"/>
            <a:ext cx="60960" cy="6070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2" name="Elipse 51"/>
          <p:cNvSpPr/>
          <p:nvPr/>
        </p:nvSpPr>
        <p:spPr>
          <a:xfrm>
            <a:off x="7707197" y="5402597"/>
            <a:ext cx="60960" cy="6070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3" name="Elipse 52"/>
          <p:cNvSpPr/>
          <p:nvPr/>
        </p:nvSpPr>
        <p:spPr>
          <a:xfrm>
            <a:off x="7702850" y="5221368"/>
            <a:ext cx="60960" cy="6070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4" name="Elipse 53"/>
          <p:cNvSpPr/>
          <p:nvPr/>
        </p:nvSpPr>
        <p:spPr>
          <a:xfrm>
            <a:off x="7702850" y="5040139"/>
            <a:ext cx="60960" cy="6070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5" name="Elipse 54"/>
          <p:cNvSpPr/>
          <p:nvPr/>
        </p:nvSpPr>
        <p:spPr>
          <a:xfrm>
            <a:off x="7405429" y="4746005"/>
            <a:ext cx="72000" cy="720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grpSp>
        <p:nvGrpSpPr>
          <p:cNvPr id="56" name="Grupo 55"/>
          <p:cNvGrpSpPr/>
          <p:nvPr/>
        </p:nvGrpSpPr>
        <p:grpSpPr>
          <a:xfrm>
            <a:off x="6614363" y="4071502"/>
            <a:ext cx="613750" cy="574766"/>
            <a:chOff x="6972084" y="4098269"/>
            <a:chExt cx="613750" cy="574766"/>
          </a:xfrm>
        </p:grpSpPr>
        <p:sp>
          <p:nvSpPr>
            <p:cNvPr id="58" name="Elipse 57"/>
            <p:cNvSpPr/>
            <p:nvPr/>
          </p:nvSpPr>
          <p:spPr>
            <a:xfrm>
              <a:off x="6972084" y="4098269"/>
              <a:ext cx="613750" cy="574766"/>
            </a:xfrm>
            <a:prstGeom prst="ellipse">
              <a:avLst/>
            </a:prstGeom>
            <a:gradFill>
              <a:gsLst>
                <a:gs pos="0">
                  <a:srgbClr val="FF6600"/>
                </a:gs>
                <a:gs pos="100000">
                  <a:srgbClr val="FFCC99"/>
                </a:gs>
              </a:gsLst>
            </a:gra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6978513" y="4240688"/>
              <a:ext cx="600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 smtClean="0">
                  <a:latin typeface="Calibri" panose="020F0502020204030204" pitchFamily="34" charset="0"/>
                </a:rPr>
                <a:t>MF</a:t>
              </a:r>
              <a:endParaRPr lang="es-MX" sz="1400" b="1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57" name="Conector recto 56"/>
          <p:cNvCxnSpPr>
            <a:stCxn id="58" idx="6"/>
          </p:cNvCxnSpPr>
          <p:nvPr/>
        </p:nvCxnSpPr>
        <p:spPr>
          <a:xfrm>
            <a:off x="7228113" y="4358885"/>
            <a:ext cx="213316" cy="0"/>
          </a:xfrm>
          <a:prstGeom prst="line">
            <a:avLst/>
          </a:prstGeom>
          <a:ln w="9525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/>
          <p:cNvCxnSpPr>
            <a:stCxn id="11" idx="6"/>
            <a:endCxn id="21" idx="1"/>
          </p:cNvCxnSpPr>
          <p:nvPr/>
        </p:nvCxnSpPr>
        <p:spPr>
          <a:xfrm flipV="1">
            <a:off x="6570056" y="3263794"/>
            <a:ext cx="293326" cy="183323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CuadroTexto 61"/>
          <p:cNvSpPr txBox="1"/>
          <p:nvPr/>
        </p:nvSpPr>
        <p:spPr>
          <a:xfrm>
            <a:off x="7717894" y="3030230"/>
            <a:ext cx="1534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Calibri" panose="020F0502020204030204" pitchFamily="34" charset="0"/>
              </a:rPr>
              <a:t>Descarga Recibos</a:t>
            </a:r>
          </a:p>
          <a:p>
            <a:r>
              <a:rPr lang="es-MX" sz="1400" dirty="0" smtClean="0">
                <a:latin typeface="Calibri" panose="020F0502020204030204" pitchFamily="34" charset="0"/>
              </a:rPr>
              <a:t>Descarga pagos a</a:t>
            </a:r>
          </a:p>
          <a:p>
            <a:r>
              <a:rPr lang="es-MX" sz="1400" dirty="0">
                <a:latin typeface="Calibri" panose="020F0502020204030204" pitchFamily="34" charset="0"/>
              </a:rPr>
              <a:t>t</a:t>
            </a:r>
            <a:r>
              <a:rPr lang="es-MX" sz="1400" dirty="0" smtClean="0">
                <a:latin typeface="Calibri" panose="020F0502020204030204" pitchFamily="34" charset="0"/>
              </a:rPr>
              <a:t>erceros</a:t>
            </a:r>
          </a:p>
        </p:txBody>
      </p:sp>
      <p:cxnSp>
        <p:nvCxnSpPr>
          <p:cNvPr id="63" name="Conector recto 62"/>
          <p:cNvCxnSpPr/>
          <p:nvPr/>
        </p:nvCxnSpPr>
        <p:spPr>
          <a:xfrm>
            <a:off x="7710372" y="3054438"/>
            <a:ext cx="0" cy="444933"/>
          </a:xfrm>
          <a:prstGeom prst="line">
            <a:avLst/>
          </a:prstGeom>
          <a:ln w="9525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>
            <a:stCxn id="20" idx="6"/>
          </p:cNvCxnSpPr>
          <p:nvPr/>
        </p:nvCxnSpPr>
        <p:spPr>
          <a:xfrm flipV="1">
            <a:off x="7516807" y="3263794"/>
            <a:ext cx="186043" cy="6214"/>
          </a:xfrm>
          <a:prstGeom prst="line">
            <a:avLst/>
          </a:prstGeom>
          <a:ln w="9525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Elipse 64"/>
          <p:cNvSpPr/>
          <p:nvPr/>
        </p:nvSpPr>
        <p:spPr>
          <a:xfrm>
            <a:off x="7679392" y="3117730"/>
            <a:ext cx="60960" cy="6070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6" name="Elipse 65"/>
          <p:cNvSpPr/>
          <p:nvPr/>
        </p:nvSpPr>
        <p:spPr>
          <a:xfrm>
            <a:off x="7679392" y="3316334"/>
            <a:ext cx="60960" cy="7345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grpSp>
        <p:nvGrpSpPr>
          <p:cNvPr id="68" name="Grupo 67"/>
          <p:cNvGrpSpPr/>
          <p:nvPr/>
        </p:nvGrpSpPr>
        <p:grpSpPr>
          <a:xfrm>
            <a:off x="4012164" y="4621845"/>
            <a:ext cx="1027612" cy="1027612"/>
            <a:chOff x="4150861" y="4515396"/>
            <a:chExt cx="1027612" cy="1027612"/>
          </a:xfrm>
        </p:grpSpPr>
        <p:sp>
          <p:nvSpPr>
            <p:cNvPr id="76" name="Elipse 75"/>
            <p:cNvSpPr/>
            <p:nvPr/>
          </p:nvSpPr>
          <p:spPr>
            <a:xfrm>
              <a:off x="4150861" y="4515396"/>
              <a:ext cx="1027612" cy="1027612"/>
            </a:xfrm>
            <a:prstGeom prst="ellipse">
              <a:avLst/>
            </a:prstGeom>
            <a:gradFill>
              <a:gsLst>
                <a:gs pos="0">
                  <a:srgbClr val="7030A0"/>
                </a:gs>
                <a:gs pos="100000">
                  <a:srgbClr val="CCCCFF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77" name="CuadroTexto 76"/>
            <p:cNvSpPr txBox="1"/>
            <p:nvPr/>
          </p:nvSpPr>
          <p:spPr>
            <a:xfrm>
              <a:off x="4298907" y="4871970"/>
              <a:ext cx="73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latin typeface="Calibri" panose="020F0502020204030204" pitchFamily="34" charset="0"/>
                </a:rPr>
                <a:t>SIS</a:t>
              </a:r>
              <a:endParaRPr lang="es-MX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69" name="CuadroTexto 68"/>
          <p:cNvSpPr txBox="1"/>
          <p:nvPr/>
        </p:nvSpPr>
        <p:spPr>
          <a:xfrm>
            <a:off x="5076056" y="4941168"/>
            <a:ext cx="1984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Sistema para el Incremento Salarial</a:t>
            </a:r>
          </a:p>
          <a:p>
            <a:pPr marL="630238" lvl="1"/>
            <a:r>
              <a:rPr lang="es-MX" sz="1400" dirty="0" smtClean="0">
                <a:latin typeface="Calibri" panose="020F0502020204030204" pitchFamily="34" charset="0"/>
              </a:rPr>
              <a:t>Cálculo de incrementos</a:t>
            </a:r>
          </a:p>
        </p:txBody>
      </p:sp>
      <p:cxnSp>
        <p:nvCxnSpPr>
          <p:cNvPr id="70" name="Conector recto 69"/>
          <p:cNvCxnSpPr>
            <a:stCxn id="76" idx="6"/>
          </p:cNvCxnSpPr>
          <p:nvPr/>
        </p:nvCxnSpPr>
        <p:spPr>
          <a:xfrm>
            <a:off x="5039776" y="5135651"/>
            <a:ext cx="252414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/>
          <p:cNvCxnSpPr/>
          <p:nvPr/>
        </p:nvCxnSpPr>
        <p:spPr>
          <a:xfrm>
            <a:off x="5292190" y="5135651"/>
            <a:ext cx="0" cy="34155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/>
          <p:cNvCxnSpPr/>
          <p:nvPr/>
        </p:nvCxnSpPr>
        <p:spPr>
          <a:xfrm>
            <a:off x="5292190" y="5477201"/>
            <a:ext cx="388361" cy="0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>
            <a:off x="5680551" y="5477201"/>
            <a:ext cx="0" cy="423872"/>
          </a:xfrm>
          <a:prstGeom prst="line">
            <a:avLst/>
          </a:prstGeom>
          <a:ln w="952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Elipse 73"/>
          <p:cNvSpPr/>
          <p:nvPr/>
        </p:nvSpPr>
        <p:spPr>
          <a:xfrm>
            <a:off x="5262124" y="5268667"/>
            <a:ext cx="65455" cy="72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5" name="Elipse 74"/>
          <p:cNvSpPr/>
          <p:nvPr/>
        </p:nvSpPr>
        <p:spPr>
          <a:xfrm>
            <a:off x="5650071" y="5639884"/>
            <a:ext cx="60960" cy="6070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78" name="Conector recto 77"/>
          <p:cNvCxnSpPr>
            <a:stCxn id="14" idx="0"/>
            <a:endCxn id="23" idx="4"/>
          </p:cNvCxnSpPr>
          <p:nvPr/>
        </p:nvCxnSpPr>
        <p:spPr>
          <a:xfrm flipH="1" flipV="1">
            <a:off x="2823442" y="1945681"/>
            <a:ext cx="449644" cy="1274306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/>
          <p:cNvCxnSpPr>
            <a:stCxn id="14" idx="4"/>
            <a:endCxn id="41" idx="0"/>
          </p:cNvCxnSpPr>
          <p:nvPr/>
        </p:nvCxnSpPr>
        <p:spPr>
          <a:xfrm>
            <a:off x="3273086" y="4247599"/>
            <a:ext cx="146576" cy="221726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/>
          <p:cNvCxnSpPr>
            <a:stCxn id="38" idx="5"/>
            <a:endCxn id="14" idx="1"/>
          </p:cNvCxnSpPr>
          <p:nvPr/>
        </p:nvCxnSpPr>
        <p:spPr>
          <a:xfrm>
            <a:off x="2758321" y="3232674"/>
            <a:ext cx="151449" cy="137803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ángulo 86"/>
          <p:cNvSpPr/>
          <p:nvPr/>
        </p:nvSpPr>
        <p:spPr>
          <a:xfrm>
            <a:off x="184413" y="990114"/>
            <a:ext cx="2945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Sistema </a:t>
            </a:r>
            <a:r>
              <a:rPr lang="es-MX" sz="1400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de Información y Gestión Educativa</a:t>
            </a:r>
            <a:endParaRPr lang="es-MX" sz="1400" b="1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8" name="Rectángulo 87"/>
          <p:cNvSpPr/>
          <p:nvPr/>
        </p:nvSpPr>
        <p:spPr>
          <a:xfrm>
            <a:off x="6234608" y="908720"/>
            <a:ext cx="2945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Sistema </a:t>
            </a:r>
            <a:r>
              <a:rPr lang="es-MX" sz="1400" b="1" u="sng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de Administración de Nómina</a:t>
            </a:r>
            <a:endParaRPr lang="es-MX" sz="1400" b="1" u="sng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1" name="Título 1"/>
          <p:cNvSpPr txBox="1">
            <a:spLocks/>
          </p:cNvSpPr>
          <p:nvPr/>
        </p:nvSpPr>
        <p:spPr bwMode="auto">
          <a:xfrm>
            <a:off x="3347864" y="288649"/>
            <a:ext cx="5472608" cy="45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4E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s-MX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SISTEMAS SEP</a:t>
            </a:r>
            <a:endParaRPr lang="es-MX" sz="2800" b="1" dirty="0">
              <a:solidFill>
                <a:schemeClr val="tx1">
                  <a:lumMod val="90000"/>
                  <a:lumOff val="1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ángulo 3"/>
          <p:cNvSpPr/>
          <p:nvPr/>
        </p:nvSpPr>
        <p:spPr>
          <a:xfrm>
            <a:off x="720078" y="1484784"/>
            <a:ext cx="1368152" cy="10146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Registran en sus sistemas locales  movimientos  e incidencias</a:t>
            </a:r>
            <a:endParaRPr lang="es-MX" sz="1400" dirty="0"/>
          </a:p>
        </p:txBody>
      </p:sp>
      <p:sp>
        <p:nvSpPr>
          <p:cNvPr id="75" name="Rectángulo 4"/>
          <p:cNvSpPr/>
          <p:nvPr/>
        </p:nvSpPr>
        <p:spPr>
          <a:xfrm>
            <a:off x="2664294" y="1484784"/>
            <a:ext cx="1368152" cy="10146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Procesan nóminas y envían archivos</a:t>
            </a:r>
            <a:endParaRPr lang="es-MX" sz="1400" dirty="0"/>
          </a:p>
        </p:txBody>
      </p:sp>
      <p:sp>
        <p:nvSpPr>
          <p:cNvPr id="76" name="Rectángulo 5"/>
          <p:cNvSpPr/>
          <p:nvPr/>
        </p:nvSpPr>
        <p:spPr>
          <a:xfrm>
            <a:off x="6558000" y="1484784"/>
            <a:ext cx="1368152" cy="10081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Corrigen rechazos, en su caso</a:t>
            </a:r>
            <a:endParaRPr lang="es-MX" sz="1400" dirty="0"/>
          </a:p>
        </p:txBody>
      </p:sp>
      <p:sp>
        <p:nvSpPr>
          <p:cNvPr id="77" name="Rectángulo 6"/>
          <p:cNvSpPr/>
          <p:nvPr/>
        </p:nvSpPr>
        <p:spPr>
          <a:xfrm>
            <a:off x="4613784" y="1484784"/>
            <a:ext cx="1368152" cy="10081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Valida plazas, conceptos y nombramientos en el SANE</a:t>
            </a:r>
            <a:endParaRPr lang="es-MX" sz="1400" dirty="0"/>
          </a:p>
        </p:txBody>
      </p:sp>
      <p:sp>
        <p:nvSpPr>
          <p:cNvPr id="78" name="Rectángulo 7"/>
          <p:cNvSpPr/>
          <p:nvPr/>
        </p:nvSpPr>
        <p:spPr>
          <a:xfrm>
            <a:off x="675657" y="3003444"/>
            <a:ext cx="1368152" cy="10801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Calcula ISR (piramidación) y aportaciones de seguridad social</a:t>
            </a:r>
            <a:endParaRPr lang="es-MX" sz="1400" dirty="0"/>
          </a:p>
        </p:txBody>
      </p:sp>
      <p:sp>
        <p:nvSpPr>
          <p:cNvPr id="79" name="Rectángulo 8"/>
          <p:cNvSpPr/>
          <p:nvPr/>
        </p:nvSpPr>
        <p:spPr>
          <a:xfrm>
            <a:off x="2690640" y="3003444"/>
            <a:ext cx="1368152" cy="10673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Registra </a:t>
            </a:r>
            <a:r>
              <a:rPr lang="es-MX" sz="1400" dirty="0" err="1" smtClean="0"/>
              <a:t>CLC’s</a:t>
            </a:r>
            <a:r>
              <a:rPr lang="es-MX" sz="1400" dirty="0" smtClean="0"/>
              <a:t> en SICOP</a:t>
            </a:r>
            <a:endParaRPr lang="es-MX" sz="1400" dirty="0"/>
          </a:p>
        </p:txBody>
      </p:sp>
      <p:sp>
        <p:nvSpPr>
          <p:cNvPr id="80" name="Rectángulo 9"/>
          <p:cNvSpPr/>
          <p:nvPr/>
        </p:nvSpPr>
        <p:spPr>
          <a:xfrm>
            <a:off x="720078" y="4581128"/>
            <a:ext cx="1368152" cy="10146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Realiza timbrado de los pagos en sistema del SAT</a:t>
            </a:r>
            <a:endParaRPr lang="es-MX" sz="1400" dirty="0"/>
          </a:p>
        </p:txBody>
      </p:sp>
      <p:sp>
        <p:nvSpPr>
          <p:cNvPr id="81" name="Rectángulo 10"/>
          <p:cNvSpPr/>
          <p:nvPr/>
        </p:nvSpPr>
        <p:spPr>
          <a:xfrm>
            <a:off x="6552726" y="3003444"/>
            <a:ext cx="1368152" cy="10801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Realiza pago a beneficiarios o deposita en cuentas SEP</a:t>
            </a:r>
            <a:endParaRPr lang="es-MX" sz="1400" dirty="0"/>
          </a:p>
        </p:txBody>
      </p:sp>
      <p:sp>
        <p:nvSpPr>
          <p:cNvPr id="82" name="Rectángulo 11"/>
          <p:cNvSpPr/>
          <p:nvPr/>
        </p:nvSpPr>
        <p:spPr>
          <a:xfrm>
            <a:off x="2664294" y="4581128"/>
            <a:ext cx="1368152" cy="10146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Genera cheques y recibos de nómina en SANE</a:t>
            </a:r>
            <a:endParaRPr lang="es-MX" sz="1400" dirty="0"/>
          </a:p>
        </p:txBody>
      </p:sp>
      <p:sp>
        <p:nvSpPr>
          <p:cNvPr id="83" name="Rectángulo 12"/>
          <p:cNvSpPr/>
          <p:nvPr/>
        </p:nvSpPr>
        <p:spPr>
          <a:xfrm>
            <a:off x="4608510" y="4581128"/>
            <a:ext cx="1368152" cy="10146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Imprimen cheques y  recibos para su entrega</a:t>
            </a:r>
            <a:endParaRPr lang="es-MX" sz="1400" dirty="0"/>
          </a:p>
        </p:txBody>
      </p:sp>
      <p:sp>
        <p:nvSpPr>
          <p:cNvPr id="84" name="Rectángulo 14"/>
          <p:cNvSpPr/>
          <p:nvPr/>
        </p:nvSpPr>
        <p:spPr>
          <a:xfrm>
            <a:off x="6552726" y="4581128"/>
            <a:ext cx="1368152" cy="10146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Envía informe de </a:t>
            </a:r>
            <a:r>
              <a:rPr lang="es-MX" sz="1400" dirty="0" err="1" smtClean="0"/>
              <a:t>comproba-ción</a:t>
            </a:r>
            <a:r>
              <a:rPr lang="es-MX" sz="1400" dirty="0" smtClean="0"/>
              <a:t> de gasto mensual</a:t>
            </a:r>
            <a:endParaRPr lang="es-MX" sz="1400" dirty="0"/>
          </a:p>
        </p:txBody>
      </p:sp>
      <p:sp>
        <p:nvSpPr>
          <p:cNvPr id="85" name="CuadroTexto 15"/>
          <p:cNvSpPr txBox="1"/>
          <p:nvPr/>
        </p:nvSpPr>
        <p:spPr>
          <a:xfrm>
            <a:off x="648070" y="249938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 smtClean="0"/>
              <a:t>Entidades federativas</a:t>
            </a:r>
            <a:endParaRPr lang="es-MX" sz="1200" i="1" dirty="0"/>
          </a:p>
        </p:txBody>
      </p:sp>
      <p:sp>
        <p:nvSpPr>
          <p:cNvPr id="86" name="CuadroTexto 16"/>
          <p:cNvSpPr txBox="1"/>
          <p:nvPr/>
        </p:nvSpPr>
        <p:spPr>
          <a:xfrm>
            <a:off x="2605471" y="2499387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/>
              <a:t>Entidades federativas</a:t>
            </a:r>
          </a:p>
        </p:txBody>
      </p:sp>
      <p:sp>
        <p:nvSpPr>
          <p:cNvPr id="87" name="CuadroTexto 17"/>
          <p:cNvSpPr txBox="1"/>
          <p:nvPr/>
        </p:nvSpPr>
        <p:spPr>
          <a:xfrm>
            <a:off x="4539139" y="2511681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 smtClean="0"/>
              <a:t>SEP</a:t>
            </a:r>
            <a:endParaRPr lang="es-MX" sz="1200" i="1" dirty="0"/>
          </a:p>
        </p:txBody>
      </p:sp>
      <p:sp>
        <p:nvSpPr>
          <p:cNvPr id="88" name="CuadroTexto 18"/>
          <p:cNvSpPr txBox="1"/>
          <p:nvPr/>
        </p:nvSpPr>
        <p:spPr>
          <a:xfrm>
            <a:off x="6516216" y="249951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/>
              <a:t>Entidades </a:t>
            </a:r>
            <a:r>
              <a:rPr lang="es-MX" sz="1200" i="1" dirty="0" smtClean="0"/>
              <a:t>federativas</a:t>
            </a:r>
            <a:endParaRPr lang="es-MX" sz="1200" i="1" dirty="0"/>
          </a:p>
        </p:txBody>
      </p:sp>
      <p:sp>
        <p:nvSpPr>
          <p:cNvPr id="89" name="CuadroTexto 19"/>
          <p:cNvSpPr txBox="1"/>
          <p:nvPr/>
        </p:nvSpPr>
        <p:spPr>
          <a:xfrm>
            <a:off x="645433" y="407075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 smtClean="0"/>
              <a:t>SEP</a:t>
            </a:r>
            <a:endParaRPr lang="es-MX" sz="1200" i="1" dirty="0"/>
          </a:p>
        </p:txBody>
      </p:sp>
      <p:sp>
        <p:nvSpPr>
          <p:cNvPr id="90" name="CuadroTexto 20"/>
          <p:cNvSpPr txBox="1"/>
          <p:nvPr/>
        </p:nvSpPr>
        <p:spPr>
          <a:xfrm>
            <a:off x="2602834" y="4070754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 smtClean="0"/>
              <a:t>SEP</a:t>
            </a:r>
            <a:endParaRPr lang="es-MX" sz="1200" i="1" dirty="0"/>
          </a:p>
        </p:txBody>
      </p:sp>
      <p:sp>
        <p:nvSpPr>
          <p:cNvPr id="91" name="CuadroTexto 21"/>
          <p:cNvSpPr txBox="1"/>
          <p:nvPr/>
        </p:nvSpPr>
        <p:spPr>
          <a:xfrm>
            <a:off x="4536502" y="407047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 smtClean="0"/>
              <a:t>SHCP – </a:t>
            </a:r>
            <a:r>
              <a:rPr lang="es-MX" sz="1200" i="1" dirty="0" err="1" smtClean="0"/>
              <a:t>DGPyP</a:t>
            </a:r>
            <a:r>
              <a:rPr lang="es-MX" sz="1200" i="1" dirty="0" smtClean="0"/>
              <a:t> “A”</a:t>
            </a:r>
            <a:endParaRPr lang="es-MX" sz="1200" i="1" dirty="0"/>
          </a:p>
        </p:txBody>
      </p:sp>
      <p:sp>
        <p:nvSpPr>
          <p:cNvPr id="92" name="CuadroTexto 22"/>
          <p:cNvSpPr txBox="1"/>
          <p:nvPr/>
        </p:nvSpPr>
        <p:spPr>
          <a:xfrm>
            <a:off x="675657" y="560234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 smtClean="0"/>
              <a:t>SEP</a:t>
            </a:r>
            <a:endParaRPr lang="es-MX" sz="1200" i="1" dirty="0"/>
          </a:p>
        </p:txBody>
      </p:sp>
      <p:sp>
        <p:nvSpPr>
          <p:cNvPr id="93" name="CuadroTexto 23"/>
          <p:cNvSpPr txBox="1"/>
          <p:nvPr/>
        </p:nvSpPr>
        <p:spPr>
          <a:xfrm>
            <a:off x="2579102" y="559573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 smtClean="0"/>
              <a:t>SEP</a:t>
            </a:r>
            <a:endParaRPr lang="es-MX" sz="1200" i="1" dirty="0"/>
          </a:p>
        </p:txBody>
      </p:sp>
      <p:sp>
        <p:nvSpPr>
          <p:cNvPr id="94" name="CuadroTexto 24"/>
          <p:cNvSpPr txBox="1"/>
          <p:nvPr/>
        </p:nvSpPr>
        <p:spPr>
          <a:xfrm>
            <a:off x="4536503" y="5595731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/>
              <a:t>Entidades federativas</a:t>
            </a:r>
          </a:p>
        </p:txBody>
      </p:sp>
      <p:sp>
        <p:nvSpPr>
          <p:cNvPr id="95" name="CuadroTexto 25"/>
          <p:cNvSpPr txBox="1"/>
          <p:nvPr/>
        </p:nvSpPr>
        <p:spPr>
          <a:xfrm>
            <a:off x="6470171" y="560802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 smtClean="0"/>
              <a:t>SEP</a:t>
            </a:r>
            <a:endParaRPr lang="es-MX" sz="1200" i="1" dirty="0"/>
          </a:p>
        </p:txBody>
      </p:sp>
      <p:cxnSp>
        <p:nvCxnSpPr>
          <p:cNvPr id="96" name="Conector recto de flecha 33"/>
          <p:cNvCxnSpPr>
            <a:stCxn id="74" idx="3"/>
            <a:endCxn id="75" idx="1"/>
          </p:cNvCxnSpPr>
          <p:nvPr/>
        </p:nvCxnSpPr>
        <p:spPr>
          <a:xfrm>
            <a:off x="2088230" y="1992086"/>
            <a:ext cx="576064" cy="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de flecha 34"/>
          <p:cNvCxnSpPr>
            <a:stCxn id="75" idx="3"/>
            <a:endCxn id="77" idx="1"/>
          </p:cNvCxnSpPr>
          <p:nvPr/>
        </p:nvCxnSpPr>
        <p:spPr>
          <a:xfrm flipV="1">
            <a:off x="4032446" y="1988840"/>
            <a:ext cx="581338" cy="3246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de flecha 35"/>
          <p:cNvCxnSpPr>
            <a:stCxn id="77" idx="3"/>
            <a:endCxn id="76" idx="1"/>
          </p:cNvCxnSpPr>
          <p:nvPr/>
        </p:nvCxnSpPr>
        <p:spPr>
          <a:xfrm>
            <a:off x="5981936" y="1988840"/>
            <a:ext cx="576064" cy="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de flecha 36"/>
          <p:cNvCxnSpPr>
            <a:stCxn id="78" idx="3"/>
            <a:endCxn id="79" idx="1"/>
          </p:cNvCxnSpPr>
          <p:nvPr/>
        </p:nvCxnSpPr>
        <p:spPr>
          <a:xfrm flipV="1">
            <a:off x="2043809" y="3537099"/>
            <a:ext cx="646831" cy="6405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de flecha 37"/>
          <p:cNvCxnSpPr>
            <a:stCxn id="82" idx="3"/>
            <a:endCxn id="83" idx="1"/>
          </p:cNvCxnSpPr>
          <p:nvPr/>
        </p:nvCxnSpPr>
        <p:spPr>
          <a:xfrm>
            <a:off x="4032446" y="5088430"/>
            <a:ext cx="576064" cy="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cto de flecha 38"/>
          <p:cNvCxnSpPr>
            <a:stCxn id="83" idx="3"/>
            <a:endCxn id="84" idx="1"/>
          </p:cNvCxnSpPr>
          <p:nvPr/>
        </p:nvCxnSpPr>
        <p:spPr>
          <a:xfrm>
            <a:off x="5976662" y="5088430"/>
            <a:ext cx="576064" cy="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de flecha 41"/>
          <p:cNvCxnSpPr/>
          <p:nvPr/>
        </p:nvCxnSpPr>
        <p:spPr>
          <a:xfrm>
            <a:off x="7926152" y="1916832"/>
            <a:ext cx="318256" cy="0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de flecha 42"/>
          <p:cNvCxnSpPr/>
          <p:nvPr/>
        </p:nvCxnSpPr>
        <p:spPr>
          <a:xfrm>
            <a:off x="8236498" y="1916832"/>
            <a:ext cx="0" cy="79208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de flecha 46"/>
          <p:cNvCxnSpPr/>
          <p:nvPr/>
        </p:nvCxnSpPr>
        <p:spPr>
          <a:xfrm>
            <a:off x="8236498" y="3505388"/>
            <a:ext cx="7910" cy="86965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cto de flecha 54"/>
          <p:cNvCxnSpPr>
            <a:stCxn id="80" idx="3"/>
            <a:endCxn id="82" idx="1"/>
          </p:cNvCxnSpPr>
          <p:nvPr/>
        </p:nvCxnSpPr>
        <p:spPr>
          <a:xfrm>
            <a:off x="2088230" y="5088430"/>
            <a:ext cx="576064" cy="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ángulo 55"/>
          <p:cNvSpPr/>
          <p:nvPr/>
        </p:nvSpPr>
        <p:spPr>
          <a:xfrm>
            <a:off x="4680518" y="2996953"/>
            <a:ext cx="1368152" cy="10801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Valida conceptos de pago y autoriza </a:t>
            </a:r>
            <a:r>
              <a:rPr lang="es-MX" sz="1400" dirty="0" err="1" smtClean="0"/>
              <a:t>CLC’s</a:t>
            </a:r>
            <a:endParaRPr lang="es-MX" sz="1400" dirty="0"/>
          </a:p>
        </p:txBody>
      </p:sp>
      <p:cxnSp>
        <p:nvCxnSpPr>
          <p:cNvPr id="107" name="Conector recto de flecha 56"/>
          <p:cNvCxnSpPr>
            <a:stCxn id="79" idx="3"/>
            <a:endCxn id="106" idx="1"/>
          </p:cNvCxnSpPr>
          <p:nvPr/>
        </p:nvCxnSpPr>
        <p:spPr>
          <a:xfrm flipV="1">
            <a:off x="4058792" y="3537013"/>
            <a:ext cx="621726" cy="86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de flecha 57"/>
          <p:cNvCxnSpPr>
            <a:stCxn id="106" idx="3"/>
            <a:endCxn id="81" idx="1"/>
          </p:cNvCxnSpPr>
          <p:nvPr/>
        </p:nvCxnSpPr>
        <p:spPr>
          <a:xfrm>
            <a:off x="6048670" y="3537013"/>
            <a:ext cx="504056" cy="6491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cto de flecha 58"/>
          <p:cNvCxnSpPr/>
          <p:nvPr/>
        </p:nvCxnSpPr>
        <p:spPr>
          <a:xfrm>
            <a:off x="7920878" y="3537012"/>
            <a:ext cx="310346" cy="0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uadroTexto 60"/>
          <p:cNvSpPr txBox="1"/>
          <p:nvPr/>
        </p:nvSpPr>
        <p:spPr>
          <a:xfrm>
            <a:off x="6502434" y="404928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 smtClean="0"/>
              <a:t>SHCP - TESOFE</a:t>
            </a:r>
            <a:endParaRPr lang="es-MX" sz="1200" i="1" dirty="0"/>
          </a:p>
        </p:txBody>
      </p:sp>
      <p:cxnSp>
        <p:nvCxnSpPr>
          <p:cNvPr id="128" name="Conector recto de flecha 43"/>
          <p:cNvCxnSpPr/>
          <p:nvPr/>
        </p:nvCxnSpPr>
        <p:spPr>
          <a:xfrm flipH="1">
            <a:off x="360038" y="2708920"/>
            <a:ext cx="7876460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cto de flecha 47"/>
          <p:cNvCxnSpPr/>
          <p:nvPr/>
        </p:nvCxnSpPr>
        <p:spPr>
          <a:xfrm flipH="1">
            <a:off x="360038" y="4365104"/>
            <a:ext cx="7876460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recto de flecha 44"/>
          <p:cNvCxnSpPr/>
          <p:nvPr/>
        </p:nvCxnSpPr>
        <p:spPr>
          <a:xfrm>
            <a:off x="360038" y="2708920"/>
            <a:ext cx="0" cy="860850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cto de flecha 45"/>
          <p:cNvCxnSpPr/>
          <p:nvPr/>
        </p:nvCxnSpPr>
        <p:spPr>
          <a:xfrm>
            <a:off x="360038" y="3566525"/>
            <a:ext cx="360040" cy="6491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cto de flecha 48"/>
          <p:cNvCxnSpPr/>
          <p:nvPr/>
        </p:nvCxnSpPr>
        <p:spPr>
          <a:xfrm>
            <a:off x="360038" y="4375043"/>
            <a:ext cx="0" cy="710141"/>
          </a:xfrm>
          <a:prstGeom prst="straightConnector1">
            <a:avLst/>
          </a:prstGeom>
          <a:ln w="2222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cto de flecha 53"/>
          <p:cNvCxnSpPr/>
          <p:nvPr/>
        </p:nvCxnSpPr>
        <p:spPr>
          <a:xfrm>
            <a:off x="360038" y="5078693"/>
            <a:ext cx="360040" cy="6491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ítulo 1"/>
          <p:cNvSpPr txBox="1">
            <a:spLocks/>
          </p:cNvSpPr>
          <p:nvPr/>
        </p:nvSpPr>
        <p:spPr bwMode="auto">
          <a:xfrm>
            <a:off x="3347864" y="288649"/>
            <a:ext cx="5472608" cy="77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4E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s-MX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PROCESO GENERAL DEL PAGO DE NÓMINA</a:t>
            </a:r>
            <a:endParaRPr lang="es-MX" sz="2800" b="1" dirty="0">
              <a:solidFill>
                <a:schemeClr val="tx1">
                  <a:lumMod val="90000"/>
                  <a:lumOff val="1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1"/>
          <p:cNvSpPr txBox="1">
            <a:spLocks/>
          </p:cNvSpPr>
          <p:nvPr/>
        </p:nvSpPr>
        <p:spPr bwMode="auto">
          <a:xfrm>
            <a:off x="3347864" y="476672"/>
            <a:ext cx="54726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4E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04E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s-MX" sz="25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MACROPROCESO FONE</a:t>
            </a:r>
            <a:endParaRPr lang="es-MX" sz="2500" b="1" dirty="0">
              <a:solidFill>
                <a:schemeClr val="tx1">
                  <a:lumMod val="90000"/>
                  <a:lumOff val="1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6752"/>
            <a:ext cx="811333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/>
          <p:nvPr/>
        </p:nvSpPr>
        <p:spPr>
          <a:xfrm>
            <a:off x="395536" y="1412776"/>
            <a:ext cx="78592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Los recursos correspondientes a la nómina serán </a:t>
            </a:r>
            <a:r>
              <a:rPr lang="es-MX" sz="16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pagados por la SEP, por cuenta y orden de las entidades federativas</a:t>
            </a:r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 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La </a:t>
            </a:r>
            <a:r>
              <a:rPr lang="es-MX" sz="16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SEP retendrá y enterará las cantidades que por ley deban pagarse por concepto de impuestos y seguridad social, con base en la instrucción que reciba de las autoridades educativas locales</a:t>
            </a:r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Las </a:t>
            </a:r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autoridades educativas </a:t>
            </a: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locales deberán </a:t>
            </a:r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registrar en el sistema de administración de </a:t>
            </a: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nómina </a:t>
            </a:r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 información relativa a los movimientos del personal que modifiquen cada nómina.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Una </a:t>
            </a:r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vez validada la información por las autoridades educativas, </a:t>
            </a:r>
            <a:r>
              <a:rPr lang="es-MX" sz="16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 SEP solicitará a la TESOFE, realizar el pago con cargo a los recursos de cada entidad federativa</a:t>
            </a: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Los </a:t>
            </a:r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gobiernos de las entidades federativas deberán </a:t>
            </a: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cubrir </a:t>
            </a:r>
            <a:r>
              <a:rPr lang="es-MX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con sus propios ingresos, las erogaciones en materia de servicios personales de plazas distintas a las </a:t>
            </a:r>
            <a:r>
              <a:rPr lang="es-MX" sz="1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conciliadas.</a:t>
            </a:r>
            <a:endParaRPr lang="es-MX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8"/>
          <p:cNvSpPr/>
          <p:nvPr/>
        </p:nvSpPr>
        <p:spPr>
          <a:xfrm>
            <a:off x="323527" y="1346860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u="sng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</a:p>
        </p:txBody>
      </p:sp>
      <p:sp>
        <p:nvSpPr>
          <p:cNvPr id="7" name="CuadroTexto 7"/>
          <p:cNvSpPr txBox="1"/>
          <p:nvPr/>
        </p:nvSpPr>
        <p:spPr>
          <a:xfrm>
            <a:off x="323527" y="1798072"/>
            <a:ext cx="7921309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Derivado del Decreto del 9 de Diciembre de 2013 se publica el </a:t>
            </a:r>
            <a:r>
              <a:rPr lang="es-MX" sz="15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“Acuerdo por el que se da a conocer el </a:t>
            </a:r>
            <a:r>
              <a:rPr lang="es-MX" sz="1500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procedimiento </a:t>
            </a:r>
            <a:r>
              <a:rPr lang="es-MX" sz="15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y los plazos para llevar a cabo el </a:t>
            </a:r>
            <a:r>
              <a:rPr lang="es-MX" sz="1500" b="1" i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proceso de conciliación de los registros de las plazas transferidas, así como la determinación de los conceptos</a:t>
            </a:r>
            <a:r>
              <a:rPr lang="es-MX" sz="1500" i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y montos de las remuneraciones correspondientes”</a:t>
            </a: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llevándose a cabo las etapas siguientes</a:t>
            </a:r>
            <a:r>
              <a:rPr lang="es-MX" sz="15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:</a:t>
            </a:r>
          </a:p>
          <a:p>
            <a:pPr marL="989013" indent="-989013" algn="just">
              <a:spcBef>
                <a:spcPts val="600"/>
              </a:spcBef>
              <a:tabLst>
                <a:tab pos="1079500" algn="l"/>
              </a:tabLst>
            </a:pPr>
            <a:r>
              <a:rPr lang="es-MX" sz="15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Etapa </a:t>
            </a:r>
            <a:r>
              <a:rPr lang="es-MX" sz="15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I: 	</a:t>
            </a: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Determinación del </a:t>
            </a:r>
            <a:r>
              <a:rPr lang="es-MX" sz="15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presupuesto regularizable </a:t>
            </a: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 servicios personales del Fondo de Aportaciones para la Educación Básica (FAEB) del ejercicio fiscal 2014.</a:t>
            </a:r>
          </a:p>
          <a:p>
            <a:pPr marL="989013" indent="-989013" algn="just">
              <a:spcBef>
                <a:spcPts val="600"/>
              </a:spcBef>
              <a:tabLst>
                <a:tab pos="1079500" algn="l"/>
              </a:tabLst>
            </a:pPr>
            <a:r>
              <a:rPr lang="es-MX" sz="15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Etapa II: 	</a:t>
            </a:r>
            <a:r>
              <a:rPr lang="es-MX" sz="15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Conciliación de plazas/horas </a:t>
            </a: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 los Estados. </a:t>
            </a:r>
          </a:p>
          <a:p>
            <a:pPr marL="989013" indent="-989013" algn="just">
              <a:spcBef>
                <a:spcPts val="600"/>
              </a:spcBef>
              <a:tabLst>
                <a:tab pos="1079500" algn="l"/>
              </a:tabLst>
            </a:pPr>
            <a:r>
              <a:rPr lang="es-MX" sz="15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Etapa III:	</a:t>
            </a: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Determinación de los </a:t>
            </a:r>
            <a:r>
              <a:rPr lang="es-MX" sz="15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conceptos y montos de las remuneraciones </a:t>
            </a: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que correspondan a cada Estado.</a:t>
            </a:r>
          </a:p>
          <a:p>
            <a:endParaRPr lang="es-MX" sz="10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s-MX" sz="15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Como </a:t>
            </a: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resultado del proceso de conciliación se registraron </a:t>
            </a:r>
            <a:r>
              <a:rPr lang="es-MX" sz="15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1,834,700 plazas y 7,547 conceptos </a:t>
            </a:r>
            <a:r>
              <a:rPr lang="es-MX" sz="15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 pago de todas las entidades federativas</a:t>
            </a:r>
            <a:r>
              <a:rPr lang="es-MX" sz="1500" dirty="0"/>
              <a:t>.</a:t>
            </a:r>
          </a:p>
          <a:p>
            <a:pPr algn="just"/>
            <a:r>
              <a:rPr lang="es-MX" sz="1600" dirty="0"/>
              <a:t> </a:t>
            </a:r>
          </a:p>
        </p:txBody>
      </p:sp>
      <p:sp>
        <p:nvSpPr>
          <p:cNvPr id="5" name="Rectángulo 6"/>
          <p:cNvSpPr/>
          <p:nvPr/>
        </p:nvSpPr>
        <p:spPr>
          <a:xfrm>
            <a:off x="324325" y="5322204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000" b="1" u="sng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</p:txBody>
      </p:sp>
      <p:sp>
        <p:nvSpPr>
          <p:cNvPr id="8" name="CuadroTexto 3"/>
          <p:cNvSpPr txBox="1"/>
          <p:nvPr/>
        </p:nvSpPr>
        <p:spPr>
          <a:xfrm>
            <a:off x="323527" y="5754742"/>
            <a:ext cx="8241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Inicia la operación del FONE.</a:t>
            </a:r>
            <a:endParaRPr lang="es-MX" sz="16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69302" y="1412776"/>
            <a:ext cx="821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LEY DE COORDINACION FISCAL</a:t>
            </a:r>
            <a:endParaRPr lang="es-MX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1954957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Artículo 26.- 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Con cargo a las aportaciones del Fondo de Aportaciones para la Nómina Educativa y Gasto Operativo que les correspondan, los Estados y el Distrito Federal serán apoyados con recursos económicos complementarios para ejercer las atribuciones, en materia de educación básica y normal, que de manera exclusiva se les asignan, respectivamente, en los artículos 13 y 16 de la Ley General de Educación. </a:t>
            </a: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s-MX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…</a:t>
            </a:r>
          </a:p>
          <a:p>
            <a:pPr algn="just"/>
            <a:r>
              <a:rPr lang="es-MX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Asimismo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el Fondo incluirá recursos para apoyar a las entidades federativas a cubrir gastos de operación relacionados exclusivamente con las atribuciones a que se refiere el párrafo primero de este artículo. </a:t>
            </a:r>
          </a:p>
          <a:p>
            <a:pPr algn="just"/>
            <a:endParaRPr lang="es-MX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1557947"/>
            <a:ext cx="77884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Artículo 26-A.- 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El ejercicio de los recursos en materia de servicios personales a que se refiere el artículo anterior, se sujetará a lo siguiente: </a:t>
            </a: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endParaRPr lang="es-MX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s-MX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I. </a:t>
            </a:r>
            <a:r>
              <a:rPr lang="es-MX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La 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Secretaría de Educación Pública establecerá un sistema de administración de nómina, a través del cual se realizarán los pagos de servicios personales a que se refiere el artículo anterior. </a:t>
            </a:r>
            <a:r>
              <a:rPr lang="es-MX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Para 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tal efecto, las secretarías de Hacienda y Crédito Público y de Educación Pública, emitirán las disposiciones que deberán observar las entidades federativas para registrar cada nómina. El sistema de administración de nómina deberá identificar al menos el nivel, tipo y modalidad educativa y la clave del centro de trabajo a la que corresponda la plaza. </a:t>
            </a: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Las autoridades educativas de las entidades federativas deberán proporcionar a la Secretaría de Educación Pública toda la información que ésta les requiera en términos de este artículo;</a:t>
            </a: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2 CuadroTexto"/>
          <p:cNvSpPr txBox="1"/>
          <p:nvPr/>
        </p:nvSpPr>
        <p:spPr>
          <a:xfrm>
            <a:off x="827584" y="501317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endParaRPr lang="es-MX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7544" y="1484784"/>
            <a:ext cx="77884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II. </a:t>
            </a:r>
            <a:r>
              <a:rPr lang="es-MX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Las 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autoridades educativas de las entidades federativas deberán, en los plazos y condiciones establecidos en las disposiciones a que se refiere la fracción anterior, registrar en el sistema de administración de nómina la información relativa a los movimientos del personal que modifiquen cada nómina</a:t>
            </a:r>
            <a:r>
              <a:rPr lang="es-MX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. </a:t>
            </a:r>
          </a:p>
          <a:p>
            <a:pPr algn="just"/>
            <a:endParaRPr lang="es-MX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La información que las autoridades educativas de las entidades federativas registren en el sistema de administración de nómina, deberá corresponder a aquélla registrada en el Sistema de Información y Gestión Educativa a que se refiere el artículo 12, fracción X, de la Ley General de Educación</a:t>
            </a:r>
            <a:r>
              <a:rPr lang="es-MX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; 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79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7544" y="1484784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III. 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Con base en la información registrada en el sistema de administración de nómina, la Secretaría de Educación Pública verificará que ésta corresponda con la contenida en el Sistema de Información y Gestión Educativa y solicitará a las autoridades educativas de las entidades federativas, la validación de la nómina correspondiente a cada una de ellas. </a:t>
            </a:r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endParaRPr lang="es-MX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es-MX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Una vez validada la información por las autoridades educativas de las entidades federativas, la Secretaría de Educación Pública solicitará a la Tesorería de la Federación, realizar el pago correspondiente, con cargo a los recursos que correspondan del Fondo a cada entidad federativa; </a:t>
            </a:r>
            <a:endParaRPr lang="es-MX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endParaRPr lang="es-MX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endParaRPr lang="es-MX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6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SF_1">
      <a:dk1>
        <a:srgbClr val="00204E"/>
      </a:dk1>
      <a:lt1>
        <a:sysClr val="window" lastClr="FFFFFF"/>
      </a:lt1>
      <a:dk2>
        <a:srgbClr val="292929"/>
      </a:dk2>
      <a:lt2>
        <a:srgbClr val="EEECE1"/>
      </a:lt2>
      <a:accent1>
        <a:srgbClr val="00204E"/>
      </a:accent1>
      <a:accent2>
        <a:srgbClr val="002F74"/>
      </a:accent2>
      <a:accent3>
        <a:srgbClr val="9C2A29"/>
      </a:accent3>
      <a:accent4>
        <a:srgbClr val="B93131"/>
      </a:accent4>
      <a:accent5>
        <a:srgbClr val="0C6B4D"/>
      </a:accent5>
      <a:accent6>
        <a:srgbClr val="09533C"/>
      </a:accent6>
      <a:hlink>
        <a:srgbClr val="0000FF"/>
      </a:hlink>
      <a:folHlink>
        <a:srgbClr val="800080"/>
      </a:folHlink>
    </a:clrScheme>
    <a:fontScheme name="ASF_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13408</TotalTime>
  <Words>2521</Words>
  <Application>Microsoft Office PowerPoint</Application>
  <PresentationFormat>Presentación en pantalla (4:3)</PresentationFormat>
  <Paragraphs>258</Paragraphs>
  <Slides>37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1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 DE LA CONCILIACIÓN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Auditoría Superior de la Federación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Coordinación de Relaciones Institucionales</dc:creator>
  <cp:lastModifiedBy>Magali Gonzalez Acevedo</cp:lastModifiedBy>
  <cp:revision>803</cp:revision>
  <cp:lastPrinted>2017-05-09T18:31:10Z</cp:lastPrinted>
  <dcterms:created xsi:type="dcterms:W3CDTF">2012-03-03T23:19:20Z</dcterms:created>
  <dcterms:modified xsi:type="dcterms:W3CDTF">2017-08-21T17:25:14Z</dcterms:modified>
</cp:coreProperties>
</file>