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951" r:id="rId2"/>
    <p:sldId id="1019" r:id="rId3"/>
    <p:sldId id="1020" r:id="rId4"/>
    <p:sldId id="1026" r:id="rId5"/>
    <p:sldId id="953" r:id="rId6"/>
    <p:sldId id="946" r:id="rId7"/>
    <p:sldId id="903" r:id="rId8"/>
    <p:sldId id="1017" r:id="rId9"/>
    <p:sldId id="1021" r:id="rId10"/>
    <p:sldId id="1022" r:id="rId11"/>
    <p:sldId id="1027" r:id="rId12"/>
    <p:sldId id="961" r:id="rId13"/>
    <p:sldId id="1030" r:id="rId14"/>
    <p:sldId id="1031" r:id="rId15"/>
    <p:sldId id="1007" r:id="rId16"/>
    <p:sldId id="1025" r:id="rId17"/>
    <p:sldId id="1008" r:id="rId18"/>
    <p:sldId id="1016" r:id="rId19"/>
    <p:sldId id="1032" r:id="rId20"/>
    <p:sldId id="1033" r:id="rId21"/>
    <p:sldId id="1006" r:id="rId22"/>
    <p:sldId id="950" r:id="rId23"/>
    <p:sldId id="963" r:id="rId24"/>
    <p:sldId id="964" r:id="rId25"/>
    <p:sldId id="965" r:id="rId26"/>
    <p:sldId id="1023" r:id="rId27"/>
    <p:sldId id="1024" r:id="rId28"/>
    <p:sldId id="1034" r:id="rId29"/>
    <p:sldId id="1035" r:id="rId30"/>
    <p:sldId id="1036" r:id="rId31"/>
    <p:sldId id="1010" r:id="rId32"/>
    <p:sldId id="1037" r:id="rId33"/>
    <p:sldId id="1038" r:id="rId34"/>
    <p:sldId id="1039" r:id="rId35"/>
    <p:sldId id="1011" r:id="rId36"/>
    <p:sldId id="1040" r:id="rId37"/>
    <p:sldId id="1041" r:id="rId38"/>
    <p:sldId id="898" r:id="rId3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51F"/>
    <a:srgbClr val="000000"/>
    <a:srgbClr val="C579AA"/>
    <a:srgbClr val="89477B"/>
    <a:srgbClr val="E70324"/>
    <a:srgbClr val="993366"/>
    <a:srgbClr val="FFFFFF"/>
    <a:srgbClr val="993300"/>
    <a:srgbClr val="6666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374" autoAdjust="0"/>
  </p:normalViewPr>
  <p:slideViewPr>
    <p:cSldViewPr>
      <p:cViewPr varScale="1">
        <p:scale>
          <a:sx n="80" d="100"/>
          <a:sy n="80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40"/>
      <c:depthPercent val="1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6F-424C-A0FC-1D40AB47076A}"/>
              </c:ext>
            </c:extLst>
          </c:dPt>
          <c:dPt>
            <c:idx val="1"/>
            <c:bubble3D val="0"/>
            <c:explosion val="51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E6F-424C-A0FC-1D40AB47076A}"/>
              </c:ext>
            </c:extLst>
          </c:dPt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16808.3</c:v>
                </c:pt>
                <c:pt idx="1">
                  <c:v>4023.6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6F-424C-A0FC-1D40AB470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0802096470359"/>
          <c:y val="4.4092323075213866E-2"/>
          <c:w val="0.53003146170572013"/>
          <c:h val="0.9559076769247861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explosion val="3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65B-4431-B23F-5DC376E258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65B-4431-B23F-5DC376E25802}"/>
              </c:ext>
            </c:extLst>
          </c:dPt>
          <c:cat>
            <c:strRef>
              <c:f>Hoja1!$A$2:$A$3</c:f>
              <c:strCache>
                <c:ptCount val="2"/>
                <c:pt idx="0">
                  <c:v>Recursos asignados</c:v>
                </c:pt>
                <c:pt idx="1">
                  <c:v>Gastos Indirectos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5B-4431-B23F-5DC376E25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0802096470359"/>
          <c:y val="4.4092323075213866E-2"/>
          <c:w val="0.53003146170572013"/>
          <c:h val="0.9559076769247861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</c:spPr>
          <c:explosion val="3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49-4543-B325-CDD3FC0D589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549-4543-B325-CDD3FC0D5898}"/>
              </c:ext>
            </c:extLst>
          </c:dPt>
          <c:cat>
            <c:strRef>
              <c:f>Hoja1!$A$2:$A$3</c:f>
              <c:strCache>
                <c:ptCount val="2"/>
                <c:pt idx="0">
                  <c:v>Recursos asignados</c:v>
                </c:pt>
                <c:pt idx="1">
                  <c:v>Gastos Indirectos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9-4543-B325-CDD3FC0D5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Publicación del Calendario de enteros en el PO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Contrato de apertura  y estados de la Cuenta bancaria.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Oficio de comunicación a la SFA apertura de la Cuenta bancaria</a:t>
          </a:r>
          <a:endParaRPr lang="es-MX" sz="24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Recibos Oficiales</a:t>
          </a:r>
          <a:endParaRPr lang="es-MX" sz="2400" dirty="0"/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/>
        </a:p>
      </dgm:t>
    </dgm:pt>
    <dgm:pt modelId="{ACD18111-45ED-4A80-92C7-ABAB240A8206}" type="sibTrans" cxnId="{ED228039-9BE1-4243-8305-CA37053872E1}">
      <dgm:prSet/>
      <dgm:spPr/>
      <dgm:t>
        <a:bodyPr/>
        <a:lstStyle/>
        <a:p>
          <a:endParaRPr lang="es-MX" dirty="0"/>
        </a:p>
      </dgm:t>
    </dgm:pt>
    <dgm:pt modelId="{304C1768-CDE6-4FFB-9A7A-AF98C6A10A8F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Registros Contables</a:t>
          </a:r>
          <a:endParaRPr lang="es-MX" sz="2400" b="1" dirty="0"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86C5CB79-D2A5-48E9-946B-18428CDB28DE}" type="parTrans" cxnId="{55DA1853-E17B-478F-8EBB-BD203B6E3851}">
      <dgm:prSet/>
      <dgm:spPr/>
      <dgm:t>
        <a:bodyPr/>
        <a:lstStyle/>
        <a:p>
          <a:endParaRPr lang="es-MX"/>
        </a:p>
      </dgm:t>
    </dgm:pt>
    <dgm:pt modelId="{BF130B89-0189-45A5-B7F4-1E2115E3446D}" type="sibTrans" cxnId="{55DA1853-E17B-478F-8EBB-BD203B6E385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F5E159B9-B1AD-40F8-98EA-681CF3E10B25}" type="pres">
      <dgm:prSet presAssocID="{134046FE-B38C-449F-A0B4-6AECFA19878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C1EBC3-7E87-4150-9CC1-27B4B37FF688}" type="pres">
      <dgm:prSet presAssocID="{134046FE-B38C-449F-A0B4-6AECFA19878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086737-6B10-4027-8CD6-613AB469E993}" type="pres">
      <dgm:prSet presAssocID="{134046FE-B38C-449F-A0B4-6AECFA19878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CC9034-94A6-4D99-8A1E-1E21BD968931}" type="pres">
      <dgm:prSet presAssocID="{134046FE-B38C-449F-A0B4-6AECFA19878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52AA8-B2D9-453C-9676-CEB4F7B92AAE}" type="pres">
      <dgm:prSet presAssocID="{134046FE-B38C-449F-A0B4-6AECFA19878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296A3F-4A90-41ED-B00B-C1317A6E488A}" type="pres">
      <dgm:prSet presAssocID="{134046FE-B38C-449F-A0B4-6AECFA1987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C0110-93E6-455B-AC9B-4A7AD984AE3F}" type="pres">
      <dgm:prSet presAssocID="{134046FE-B38C-449F-A0B4-6AECFA1987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D34B47-A005-439A-B57A-538515DD1D70}" type="pres">
      <dgm:prSet presAssocID="{134046FE-B38C-449F-A0B4-6AECFA1987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51CF7E-0FA4-4138-A48D-D3B685E86225}" type="pres">
      <dgm:prSet presAssocID="{134046FE-B38C-449F-A0B4-6AECFA1987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FDDF5D-D49C-4C3D-907A-7900C33A79EF}" type="pres">
      <dgm:prSet presAssocID="{134046FE-B38C-449F-A0B4-6AECFA1987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2BE499-CA3F-4452-9578-C16C3A49184F}" type="pres">
      <dgm:prSet presAssocID="{134046FE-B38C-449F-A0B4-6AECFA1987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6844D4-E060-4C85-984F-139106F80C7D}" type="pres">
      <dgm:prSet presAssocID="{134046FE-B38C-449F-A0B4-6AECFA1987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41427-D2D8-4013-9502-01258B8F6A1B}" type="pres">
      <dgm:prSet presAssocID="{134046FE-B38C-449F-A0B4-6AECFA1987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C8125-8276-4DBF-841B-BEAE92DBD176}" type="pres">
      <dgm:prSet presAssocID="{134046FE-B38C-449F-A0B4-6AECFA1987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8040EA-2A0B-494F-A601-2E975D24407F}" type="presOf" srcId="{0999C2C4-DB99-40CC-BC14-0D778D681D3A}" destId="{F5E159B9-B1AD-40F8-98EA-681CF3E10B25}" srcOrd="0" destOrd="0" presId="urn:microsoft.com/office/officeart/2005/8/layout/vProcess5"/>
    <dgm:cxn modelId="{4538F705-727C-4F03-BD8F-60AD6A7BB792}" type="presOf" srcId="{BC485FF1-10D2-4A05-A0FD-D1F300E4F281}" destId="{AE296A3F-4A90-41ED-B00B-C1317A6E488A}" srcOrd="0" destOrd="0" presId="urn:microsoft.com/office/officeart/2005/8/layout/vProcess5"/>
    <dgm:cxn modelId="{A0475302-AEDD-49DA-AF4D-1657319EEA86}" type="presOf" srcId="{E3B28291-C5C4-459A-AC79-031629A9D1BE}" destId="{A82BE499-CA3F-4452-9578-C16C3A49184F}" srcOrd="1" destOrd="0" presId="urn:microsoft.com/office/officeart/2005/8/layout/vProcess5"/>
    <dgm:cxn modelId="{378E6724-F712-496C-BB33-3A042691D4DC}" type="presOf" srcId="{5726417A-9B70-4405-B962-E4E4E5544BFE}" destId="{F54C0110-93E6-455B-AC9B-4A7AD984AE3F}" srcOrd="0" destOrd="0" presId="urn:microsoft.com/office/officeart/2005/8/layout/vProcess5"/>
    <dgm:cxn modelId="{92A5DFB7-F6FA-4E4C-8A75-EC35856846BB}" type="presOf" srcId="{304C1768-CDE6-4FFB-9A7A-AF98C6A10A8F}" destId="{E2DC8125-8276-4DBF-841B-BEAE92DBD176}" srcOrd="1" destOrd="0" presId="urn:microsoft.com/office/officeart/2005/8/layout/vProcess5"/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6F491DBB-AB96-410B-969B-7A9AAA5EEC6A}" type="presOf" srcId="{304C1768-CDE6-4FFB-9A7A-AF98C6A10A8F}" destId="{63652AA8-B2D9-453C-9676-CEB4F7B92AAE}" srcOrd="0" destOrd="0" presId="urn:microsoft.com/office/officeart/2005/8/layout/vProcess5"/>
    <dgm:cxn modelId="{87F85839-074E-452C-8BAC-324369D5FFFD}" type="presOf" srcId="{34382D50-621A-4A05-9065-A112D99970AE}" destId="{8A086737-6B10-4027-8CD6-613AB469E993}" srcOrd="0" destOrd="0" presId="urn:microsoft.com/office/officeart/2005/8/layout/vProcess5"/>
    <dgm:cxn modelId="{55DA1853-E17B-478F-8EBB-BD203B6E3851}" srcId="{134046FE-B38C-449F-A0B4-6AECFA198788}" destId="{304C1768-CDE6-4FFB-9A7A-AF98C6A10A8F}" srcOrd="4" destOrd="0" parTransId="{86C5CB79-D2A5-48E9-946B-18428CDB28DE}" sibTransId="{BF130B89-0189-45A5-B7F4-1E2115E3446D}"/>
    <dgm:cxn modelId="{1CAB18F6-4BA9-4356-BDF1-734A6E615A10}" type="presOf" srcId="{1D4ED67C-3299-4782-9D4C-4334E81E8902}" destId="{D1A41427-D2D8-4013-9502-01258B8F6A1B}" srcOrd="1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8B7283A2-556D-4E12-8873-7CE6FA9DCF27}" type="presOf" srcId="{627A27BB-BC82-4986-B8E0-4A794C49F68C}" destId="{D0D34B47-A005-439A-B57A-538515DD1D70}" srcOrd="0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F7389810-C352-453D-82FD-5DC65AFB363B}" type="presOf" srcId="{0999C2C4-DB99-40CC-BC14-0D778D681D3A}" destId="{41FDDF5D-D49C-4C3D-907A-7900C33A79EF}" srcOrd="1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1AD1880E-0066-47BB-8496-58BF12F8C630}" type="presOf" srcId="{E3B28291-C5C4-459A-AC79-031629A9D1BE}" destId="{0AC1EBC3-7E87-4150-9CC1-27B4B37FF688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26D0B728-5EAE-47E0-A4D4-69CC49107D58}" type="presOf" srcId="{34382D50-621A-4A05-9065-A112D99970AE}" destId="{1D6844D4-E060-4C85-984F-139106F80C7D}" srcOrd="1" destOrd="0" presId="urn:microsoft.com/office/officeart/2005/8/layout/vProcess5"/>
    <dgm:cxn modelId="{133484A0-AA9F-43BC-A6C2-38262458626A}" type="presOf" srcId="{ACD18111-45ED-4A80-92C7-ABAB240A8206}" destId="{4951CF7E-0FA4-4138-A48D-D3B685E86225}" srcOrd="0" destOrd="0" presId="urn:microsoft.com/office/officeart/2005/8/layout/vProcess5"/>
    <dgm:cxn modelId="{F510FE26-1504-4012-9192-40A3A1221C8A}" type="presOf" srcId="{1D4ED67C-3299-4782-9D4C-4334E81E8902}" destId="{91CC9034-94A6-4D99-8A1E-1E21BD968931}" srcOrd="0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980F40C1-7799-400D-A0C2-1CEF592FA769}" type="presParOf" srcId="{51DC2606-A82C-499A-812D-F3E91061ED98}" destId="{F5E159B9-B1AD-40F8-98EA-681CF3E10B25}" srcOrd="1" destOrd="0" presId="urn:microsoft.com/office/officeart/2005/8/layout/vProcess5"/>
    <dgm:cxn modelId="{1ADC2A9F-5975-4229-B4AA-7D14167054D2}" type="presParOf" srcId="{51DC2606-A82C-499A-812D-F3E91061ED98}" destId="{0AC1EBC3-7E87-4150-9CC1-27B4B37FF688}" srcOrd="2" destOrd="0" presId="urn:microsoft.com/office/officeart/2005/8/layout/vProcess5"/>
    <dgm:cxn modelId="{B74FBBDF-CB5A-4405-A184-C1B98509BD9E}" type="presParOf" srcId="{51DC2606-A82C-499A-812D-F3E91061ED98}" destId="{8A086737-6B10-4027-8CD6-613AB469E993}" srcOrd="3" destOrd="0" presId="urn:microsoft.com/office/officeart/2005/8/layout/vProcess5"/>
    <dgm:cxn modelId="{BC88D3DC-8AF9-427A-B993-39DC0B354EB4}" type="presParOf" srcId="{51DC2606-A82C-499A-812D-F3E91061ED98}" destId="{91CC9034-94A6-4D99-8A1E-1E21BD968931}" srcOrd="4" destOrd="0" presId="urn:microsoft.com/office/officeart/2005/8/layout/vProcess5"/>
    <dgm:cxn modelId="{138FB20B-A2B8-497C-85EB-5DB9207801B1}" type="presParOf" srcId="{51DC2606-A82C-499A-812D-F3E91061ED98}" destId="{63652AA8-B2D9-453C-9676-CEB4F7B92AAE}" srcOrd="5" destOrd="0" presId="urn:microsoft.com/office/officeart/2005/8/layout/vProcess5"/>
    <dgm:cxn modelId="{1336594E-E374-4918-808A-CE4D70C0148B}" type="presParOf" srcId="{51DC2606-A82C-499A-812D-F3E91061ED98}" destId="{AE296A3F-4A90-41ED-B00B-C1317A6E488A}" srcOrd="6" destOrd="0" presId="urn:microsoft.com/office/officeart/2005/8/layout/vProcess5"/>
    <dgm:cxn modelId="{81D84794-9273-4E3B-A7BD-5C37FF4CA0CD}" type="presParOf" srcId="{51DC2606-A82C-499A-812D-F3E91061ED98}" destId="{F54C0110-93E6-455B-AC9B-4A7AD984AE3F}" srcOrd="7" destOrd="0" presId="urn:microsoft.com/office/officeart/2005/8/layout/vProcess5"/>
    <dgm:cxn modelId="{B5923EF6-463D-4FDF-A9D5-33A600D63BD0}" type="presParOf" srcId="{51DC2606-A82C-499A-812D-F3E91061ED98}" destId="{D0D34B47-A005-439A-B57A-538515DD1D70}" srcOrd="8" destOrd="0" presId="urn:microsoft.com/office/officeart/2005/8/layout/vProcess5"/>
    <dgm:cxn modelId="{945F3398-4838-4680-AC71-5A8E0DB927AD}" type="presParOf" srcId="{51DC2606-A82C-499A-812D-F3E91061ED98}" destId="{4951CF7E-0FA4-4138-A48D-D3B685E86225}" srcOrd="9" destOrd="0" presId="urn:microsoft.com/office/officeart/2005/8/layout/vProcess5"/>
    <dgm:cxn modelId="{AE938DAA-DA56-4FC4-9040-26AFF8B6E51F}" type="presParOf" srcId="{51DC2606-A82C-499A-812D-F3E91061ED98}" destId="{41FDDF5D-D49C-4C3D-907A-7900C33A79EF}" srcOrd="10" destOrd="0" presId="urn:microsoft.com/office/officeart/2005/8/layout/vProcess5"/>
    <dgm:cxn modelId="{37C4B901-2817-4CBB-A801-89952D5A72F2}" type="presParOf" srcId="{51DC2606-A82C-499A-812D-F3E91061ED98}" destId="{A82BE499-CA3F-4452-9578-C16C3A49184F}" srcOrd="11" destOrd="0" presId="urn:microsoft.com/office/officeart/2005/8/layout/vProcess5"/>
    <dgm:cxn modelId="{8CBD0EBB-3774-4AFD-939F-3F8C13026B85}" type="presParOf" srcId="{51DC2606-A82C-499A-812D-F3E91061ED98}" destId="{1D6844D4-E060-4C85-984F-139106F80C7D}" srcOrd="12" destOrd="0" presId="urn:microsoft.com/office/officeart/2005/8/layout/vProcess5"/>
    <dgm:cxn modelId="{FBE0C868-7A7D-471F-BE2C-98960C67DB7E}" type="presParOf" srcId="{51DC2606-A82C-499A-812D-F3E91061ED98}" destId="{D1A41427-D2D8-4013-9502-01258B8F6A1B}" srcOrd="13" destOrd="0" presId="urn:microsoft.com/office/officeart/2005/8/layout/vProcess5"/>
    <dgm:cxn modelId="{B5D76D84-6685-4B5A-9387-76A9D77EEBFF}" type="presParOf" srcId="{51DC2606-A82C-499A-812D-F3E91061ED98}" destId="{E2DC8125-8276-4DBF-841B-BEAE92DBD1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0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Que la información sea congruente </a:t>
          </a:r>
          <a:r>
            <a:rPr lang="es-MX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(las cifras contenidas en la información trimestral vs la contenida en registros del sistema contable)</a:t>
          </a:r>
          <a:endParaRPr lang="es-MX" sz="2000" dirty="0">
            <a:solidFill>
              <a:srgbClr val="FFFF00"/>
            </a:solidFill>
          </a:endParaRPr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 sz="2000"/>
        </a:p>
      </dgm:t>
    </dgm:pt>
    <dgm:pt modelId="{BC485FF1-10D2-4A05-A0FD-D1F300E4F281}" type="sibTrans" cxnId="{376690C3-2865-459E-A50D-2ED3F4675AC8}">
      <dgm:prSet custT="1"/>
      <dgm:spPr/>
      <dgm:t>
        <a:bodyPr/>
        <a:lstStyle/>
        <a:p>
          <a:endParaRPr lang="es-MX" sz="2000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0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f) Al Inicio del ejercicio, </a:t>
          </a:r>
          <a:r>
            <a:rPr lang="es-MX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confirmar que se hizo del conocimiento de los habitantes sobre el monto asignado, costo, ubicación y beneficiarios de las obras</a:t>
          </a:r>
          <a:endParaRPr lang="es-MX" sz="20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 sz="2000"/>
        </a:p>
      </dgm:t>
    </dgm:pt>
    <dgm:pt modelId="{5726417A-9B70-4405-B962-E4E4E5544BFE}" type="sibTrans" cxnId="{FE109C10-372E-4D9B-9A5A-008B93D095A7}">
      <dgm:prSet custT="1"/>
      <dgm:spPr/>
      <dgm:t>
        <a:bodyPr/>
        <a:lstStyle/>
        <a:p>
          <a:endParaRPr lang="es-MX" sz="2000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000" b="1" dirty="0" smtClean="0">
              <a:latin typeface="Calibri" panose="020F0502020204030204" pitchFamily="34" charset="0"/>
              <a:ea typeface="MS Mincho"/>
              <a:cs typeface="Times New Roman"/>
            </a:rPr>
            <a:t>g) Al termino del ejercicio, </a:t>
          </a:r>
          <a:r>
            <a:rPr lang="es-MX" sz="2000" b="1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verificar que se informó a los habitantes sobre los resultados alcanzados con los recursos del FISMDF</a:t>
          </a:r>
          <a:endParaRPr lang="es-MX" sz="2000" dirty="0">
            <a:solidFill>
              <a:srgbClr val="FFFF00"/>
            </a:solidFill>
          </a:endParaRPr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sz="20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 sz="2000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751D657D-EAFE-439B-AD4E-34D3FA1A8581}" type="pres">
      <dgm:prSet presAssocID="{134046FE-B38C-449F-A0B4-6AECFA1987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EB734-1613-4B3E-B821-1273ACCFFEC2}" type="pres">
      <dgm:prSet presAssocID="{134046FE-B38C-449F-A0B4-6AECFA1987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125F14-8A02-414A-8509-C281FA0459A1}" type="pres">
      <dgm:prSet presAssocID="{134046FE-B38C-449F-A0B4-6AECFA1987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41179-9C46-45BE-A274-C5414702A517}" type="pres">
      <dgm:prSet presAssocID="{134046FE-B38C-449F-A0B4-6AECFA1987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A47D1F-4F9D-4ACD-B53E-F814E6798634}" type="pres">
      <dgm:prSet presAssocID="{134046FE-B38C-449F-A0B4-6AECFA1987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8B9161-65BD-43AB-9614-87470595C5EE}" type="pres">
      <dgm:prSet presAssocID="{134046FE-B38C-449F-A0B4-6AECFA1987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62213-8AA1-49BB-B736-892E648B2DB4}" type="pres">
      <dgm:prSet presAssocID="{134046FE-B38C-449F-A0B4-6AECFA1987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A5D51-00D4-420E-9637-162194093D00}" type="pres">
      <dgm:prSet presAssocID="{134046FE-B38C-449F-A0B4-6AECFA1987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396D97C6-8574-44A7-9499-D70391294B0F}" type="presOf" srcId="{0999C2C4-DB99-40CC-BC14-0D778D681D3A}" destId="{751D657D-EAFE-439B-AD4E-34D3FA1A8581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73DAA993-2868-4B89-809A-8CCD8E9183C8}" type="presOf" srcId="{34382D50-621A-4A05-9065-A112D99970AE}" destId="{FA7A5D51-00D4-420E-9637-162194093D00}" srcOrd="1" destOrd="0" presId="urn:microsoft.com/office/officeart/2005/8/layout/vProcess5"/>
    <dgm:cxn modelId="{F00D4DC1-034C-44F5-8D47-4944BBBA0237}" type="presOf" srcId="{E3B28291-C5C4-459A-AC79-031629A9D1BE}" destId="{425EB734-1613-4B3E-B821-1273ACCFFEC2}" srcOrd="0" destOrd="0" presId="urn:microsoft.com/office/officeart/2005/8/layout/vProcess5"/>
    <dgm:cxn modelId="{BFC963D5-6080-4E09-A271-214F5DCA5611}" type="presOf" srcId="{0999C2C4-DB99-40CC-BC14-0D778D681D3A}" destId="{F78B9161-65BD-43AB-9614-87470595C5EE}" srcOrd="1" destOrd="0" presId="urn:microsoft.com/office/officeart/2005/8/layout/vProcess5"/>
    <dgm:cxn modelId="{FEAC768F-83DD-4220-85C7-366D3AE2EA1B}" type="presOf" srcId="{34382D50-621A-4A05-9065-A112D99970AE}" destId="{C2125F14-8A02-414A-8509-C281FA0459A1}" srcOrd="0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6A252444-B7D2-428C-A888-D940AD6B2DBC}" type="presOf" srcId="{BC485FF1-10D2-4A05-A0FD-D1F300E4F281}" destId="{D8041179-9C46-45BE-A274-C5414702A517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042D6E69-6796-4552-A977-6A638FA173F0}" type="presOf" srcId="{E3B28291-C5C4-459A-AC79-031629A9D1BE}" destId="{98E62213-8AA1-49BB-B736-892E648B2DB4}" srcOrd="1" destOrd="0" presId="urn:microsoft.com/office/officeart/2005/8/layout/vProcess5"/>
    <dgm:cxn modelId="{35961D35-9739-47E3-AB8A-5524C8B1BE2C}" type="presOf" srcId="{5726417A-9B70-4405-B962-E4E4E5544BFE}" destId="{74A47D1F-4F9D-4ACD-B53E-F814E6798634}" srcOrd="0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C0D9F3C9-F32A-4C80-A211-63ECA0616159}" type="presParOf" srcId="{51DC2606-A82C-499A-812D-F3E91061ED98}" destId="{751D657D-EAFE-439B-AD4E-34D3FA1A8581}" srcOrd="1" destOrd="0" presId="urn:microsoft.com/office/officeart/2005/8/layout/vProcess5"/>
    <dgm:cxn modelId="{3974F0FC-0B6C-48C6-A9A2-2E186985CB56}" type="presParOf" srcId="{51DC2606-A82C-499A-812D-F3E91061ED98}" destId="{425EB734-1613-4B3E-B821-1273ACCFFEC2}" srcOrd="2" destOrd="0" presId="urn:microsoft.com/office/officeart/2005/8/layout/vProcess5"/>
    <dgm:cxn modelId="{3FA22E51-6B02-42B9-9C5A-076CD0BC61E9}" type="presParOf" srcId="{51DC2606-A82C-499A-812D-F3E91061ED98}" destId="{C2125F14-8A02-414A-8509-C281FA0459A1}" srcOrd="3" destOrd="0" presId="urn:microsoft.com/office/officeart/2005/8/layout/vProcess5"/>
    <dgm:cxn modelId="{84B1CB9D-59C4-4EE7-A72E-8DE7BE1D0859}" type="presParOf" srcId="{51DC2606-A82C-499A-812D-F3E91061ED98}" destId="{D8041179-9C46-45BE-A274-C5414702A517}" srcOrd="4" destOrd="0" presId="urn:microsoft.com/office/officeart/2005/8/layout/vProcess5"/>
    <dgm:cxn modelId="{C0063588-B437-4CD8-84DA-FC78D17C4789}" type="presParOf" srcId="{51DC2606-A82C-499A-812D-F3E91061ED98}" destId="{74A47D1F-4F9D-4ACD-B53E-F814E6798634}" srcOrd="5" destOrd="0" presId="urn:microsoft.com/office/officeart/2005/8/layout/vProcess5"/>
    <dgm:cxn modelId="{0B5714A2-CD57-4539-B690-38F2A501E5BF}" type="presParOf" srcId="{51DC2606-A82C-499A-812D-F3E91061ED98}" destId="{F78B9161-65BD-43AB-9614-87470595C5EE}" srcOrd="6" destOrd="0" presId="urn:microsoft.com/office/officeart/2005/8/layout/vProcess5"/>
    <dgm:cxn modelId="{67C102BD-BA1E-42B7-A449-53B5DFBDC40A}" type="presParOf" srcId="{51DC2606-A82C-499A-812D-F3E91061ED98}" destId="{98E62213-8AA1-49BB-B736-892E648B2DB4}" srcOrd="7" destOrd="0" presId="urn:microsoft.com/office/officeart/2005/8/layout/vProcess5"/>
    <dgm:cxn modelId="{245763FB-2BFB-4E46-9E52-E4BB4A78EAF0}" type="presParOf" srcId="{51DC2606-A82C-499A-812D-F3E91061ED98}" destId="{FA7A5D51-00D4-420E-9637-162194093D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Presupuesto de egresos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Expedientes técnico unitario de las obras y acciones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Circulares u oficios</a:t>
          </a:r>
          <a:endParaRPr lang="es-MX" sz="24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Cierre del </a:t>
          </a:r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ejercicio</a:t>
          </a:r>
          <a:endParaRPr lang="es-MX" sz="2400" dirty="0"/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/>
        </a:p>
      </dgm:t>
    </dgm:pt>
    <dgm:pt modelId="{ACD18111-45ED-4A80-92C7-ABAB240A8206}" type="sibTrans" cxnId="{ED228039-9BE1-4243-8305-CA37053872E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1EC08756-06D2-4184-A3FB-EB32455EB564}" type="pres">
      <dgm:prSet presAssocID="{134046FE-B38C-449F-A0B4-6AECFA1987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EB314-C4C3-4201-A344-A4D71BBAA82C}" type="pres">
      <dgm:prSet presAssocID="{134046FE-B38C-449F-A0B4-6AECFA19878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4F2CC0-A36F-4824-BB15-C14E45E18B5C}" type="pres">
      <dgm:prSet presAssocID="{134046FE-B38C-449F-A0B4-6AECFA19878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F85FC-F667-4A02-9E50-C9CF49DC53DB}" type="pres">
      <dgm:prSet presAssocID="{134046FE-B38C-449F-A0B4-6AECFA1987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ABAAB-551B-43F8-81CC-3FB93F45C0E9}" type="pres">
      <dgm:prSet presAssocID="{134046FE-B38C-449F-A0B4-6AECFA1987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09CAF-7E88-43D0-A409-E8F86F884AC1}" type="pres">
      <dgm:prSet presAssocID="{134046FE-B38C-449F-A0B4-6AECFA1987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D32A5-6FEA-495D-900C-048D04A472A6}" type="pres">
      <dgm:prSet presAssocID="{134046FE-B38C-449F-A0B4-6AECFA1987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21124-3021-43D4-9C31-0DB87C49EA49}" type="pres">
      <dgm:prSet presAssocID="{134046FE-B38C-449F-A0B4-6AECFA1987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D3AE11-0EEE-4F91-A962-1D320E689845}" type="pres">
      <dgm:prSet presAssocID="{134046FE-B38C-449F-A0B4-6AECFA1987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D59D1-7828-4B80-B61E-CC90294500C2}" type="pres">
      <dgm:prSet presAssocID="{134046FE-B38C-449F-A0B4-6AECFA1987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28A51-4192-489C-80B0-C0F8F4D6DC39}" type="pres">
      <dgm:prSet presAssocID="{134046FE-B38C-449F-A0B4-6AECFA1987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FC32FB2F-4FD4-4475-B4D0-6AF017634328}" type="presOf" srcId="{0999C2C4-DB99-40CC-BC14-0D778D681D3A}" destId="{24C21124-3021-43D4-9C31-0DB87C49EA49}" srcOrd="1" destOrd="0" presId="urn:microsoft.com/office/officeart/2005/8/layout/vProcess5"/>
    <dgm:cxn modelId="{D5B4A97E-62D8-443D-A5CD-FE1399FA19BB}" type="presOf" srcId="{E3B28291-C5C4-459A-AC79-031629A9D1BE}" destId="{D17EB314-C4C3-4201-A344-A4D71BBAA82C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057242CD-FF19-4FE2-B4F5-5195B164DDB4}" type="presOf" srcId="{1D4ED67C-3299-4782-9D4C-4334E81E8902}" destId="{A2E28A51-4192-489C-80B0-C0F8F4D6DC39}" srcOrd="1" destOrd="0" presId="urn:microsoft.com/office/officeart/2005/8/layout/vProcess5"/>
    <dgm:cxn modelId="{48C6ED93-70BF-4A50-A6D3-F836B8D39CFC}" type="presOf" srcId="{E3B28291-C5C4-459A-AC79-031629A9D1BE}" destId="{6BD3AE11-0EEE-4F91-A962-1D320E689845}" srcOrd="1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C3DD5BEA-FA00-4B18-A424-A491836814E9}" type="presOf" srcId="{34382D50-621A-4A05-9065-A112D99970AE}" destId="{6E4F2CC0-A36F-4824-BB15-C14E45E18B5C}" srcOrd="0" destOrd="0" presId="urn:microsoft.com/office/officeart/2005/8/layout/vProcess5"/>
    <dgm:cxn modelId="{9CF6DCD1-ECEF-4E9A-9FFE-43465682842D}" type="presOf" srcId="{0999C2C4-DB99-40CC-BC14-0D778D681D3A}" destId="{1EC08756-06D2-4184-A3FB-EB32455EB564}" srcOrd="0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9D9EF56D-D843-4E49-8D80-7119A9B17EDE}" type="presOf" srcId="{1D4ED67C-3299-4782-9D4C-4334E81E8902}" destId="{B21F85FC-F667-4A02-9E50-C9CF49DC53DB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B231FC55-86CA-405A-9319-22EDFFE56FC5}" type="presOf" srcId="{5726417A-9B70-4405-B962-E4E4E5544BFE}" destId="{62009CAF-7E88-43D0-A409-E8F86F884AC1}" srcOrd="0" destOrd="0" presId="urn:microsoft.com/office/officeart/2005/8/layout/vProcess5"/>
    <dgm:cxn modelId="{D1C13F9C-7B99-4CF3-A2F6-D24EBF4D90B1}" type="presOf" srcId="{627A27BB-BC82-4986-B8E0-4A794C49F68C}" destId="{FC3D32A5-6FEA-495D-900C-048D04A472A6}" srcOrd="0" destOrd="0" presId="urn:microsoft.com/office/officeart/2005/8/layout/vProcess5"/>
    <dgm:cxn modelId="{D2BFC840-9230-4ABF-A43B-CFB46112469D}" type="presOf" srcId="{BC485FF1-10D2-4A05-A0FD-D1F300E4F281}" destId="{F99ABAAB-551B-43F8-81CC-3FB93F45C0E9}" srcOrd="0" destOrd="0" presId="urn:microsoft.com/office/officeart/2005/8/layout/vProcess5"/>
    <dgm:cxn modelId="{EC1884F9-1B11-4742-B012-8A50F07CDD7A}" type="presOf" srcId="{34382D50-621A-4A05-9065-A112D99970AE}" destId="{EAED59D1-7828-4B80-B61E-CC90294500C2}" srcOrd="1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0B9D029A-2A05-4853-A734-FB3CAAE351BF}" type="presParOf" srcId="{51DC2606-A82C-499A-812D-F3E91061ED98}" destId="{1EC08756-06D2-4184-A3FB-EB32455EB564}" srcOrd="1" destOrd="0" presId="urn:microsoft.com/office/officeart/2005/8/layout/vProcess5"/>
    <dgm:cxn modelId="{008EA0B2-AA21-4C83-B89E-06C58462F27F}" type="presParOf" srcId="{51DC2606-A82C-499A-812D-F3E91061ED98}" destId="{D17EB314-C4C3-4201-A344-A4D71BBAA82C}" srcOrd="2" destOrd="0" presId="urn:microsoft.com/office/officeart/2005/8/layout/vProcess5"/>
    <dgm:cxn modelId="{DE9EEF73-532B-4E75-BCDA-A06ED370385A}" type="presParOf" srcId="{51DC2606-A82C-499A-812D-F3E91061ED98}" destId="{6E4F2CC0-A36F-4824-BB15-C14E45E18B5C}" srcOrd="3" destOrd="0" presId="urn:microsoft.com/office/officeart/2005/8/layout/vProcess5"/>
    <dgm:cxn modelId="{9D5F4815-36EE-4E81-A867-E0D60F283D90}" type="presParOf" srcId="{51DC2606-A82C-499A-812D-F3E91061ED98}" destId="{B21F85FC-F667-4A02-9E50-C9CF49DC53DB}" srcOrd="4" destOrd="0" presId="urn:microsoft.com/office/officeart/2005/8/layout/vProcess5"/>
    <dgm:cxn modelId="{F2FD6328-8C02-465A-A86C-8F3B0D2FCC5C}" type="presParOf" srcId="{51DC2606-A82C-499A-812D-F3E91061ED98}" destId="{F99ABAAB-551B-43F8-81CC-3FB93F45C0E9}" srcOrd="5" destOrd="0" presId="urn:microsoft.com/office/officeart/2005/8/layout/vProcess5"/>
    <dgm:cxn modelId="{916A27F3-9419-4118-B4A0-127BA1741A70}" type="presParOf" srcId="{51DC2606-A82C-499A-812D-F3E91061ED98}" destId="{62009CAF-7E88-43D0-A409-E8F86F884AC1}" srcOrd="6" destOrd="0" presId="urn:microsoft.com/office/officeart/2005/8/layout/vProcess5"/>
    <dgm:cxn modelId="{7613E4B7-9A04-4BC9-A16C-F13131EA242D}" type="presParOf" srcId="{51DC2606-A82C-499A-812D-F3E91061ED98}" destId="{FC3D32A5-6FEA-495D-900C-048D04A472A6}" srcOrd="7" destOrd="0" presId="urn:microsoft.com/office/officeart/2005/8/layout/vProcess5"/>
    <dgm:cxn modelId="{3307F52D-31AF-4703-8C14-D7F266A5638E}" type="presParOf" srcId="{51DC2606-A82C-499A-812D-F3E91061ED98}" destId="{24C21124-3021-43D4-9C31-0DB87C49EA49}" srcOrd="8" destOrd="0" presId="urn:microsoft.com/office/officeart/2005/8/layout/vProcess5"/>
    <dgm:cxn modelId="{666A8788-FA45-42AB-8E06-86516EF4B941}" type="presParOf" srcId="{51DC2606-A82C-499A-812D-F3E91061ED98}" destId="{6BD3AE11-0EEE-4F91-A962-1D320E689845}" srcOrd="9" destOrd="0" presId="urn:microsoft.com/office/officeart/2005/8/layout/vProcess5"/>
    <dgm:cxn modelId="{4EAD4612-8A16-4CF0-83C6-C5E6DA7E0984}" type="presParOf" srcId="{51DC2606-A82C-499A-812D-F3E91061ED98}" destId="{EAED59D1-7828-4B80-B61E-CC90294500C2}" srcOrd="10" destOrd="0" presId="urn:microsoft.com/office/officeart/2005/8/layout/vProcess5"/>
    <dgm:cxn modelId="{E2877868-159A-4235-8296-8F1FD9CC907A}" type="presParOf" srcId="{51DC2606-A82C-499A-812D-F3E91061ED98}" destId="{A2E28A51-4192-489C-80B0-C0F8F4D6DC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Que se sometió al proceso de licitación establecido por la normativa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Se dispone de contratos debidamente formalizados y que se cumplió con dispuesto en la norma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2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Mediante visita física confirmar:</a:t>
          </a:r>
        </a:p>
        <a:p>
          <a:pPr algn="just"/>
          <a:r>
            <a:rPr lang="es-MX" sz="2200" b="1" dirty="0" smtClean="0">
              <a:effectLst/>
              <a:latin typeface="Calibri" panose="020F0502020204030204" pitchFamily="34" charset="0"/>
              <a:cs typeface="Times New Roman"/>
            </a:rPr>
            <a:t>1.- Que los volúmenes de obra corresponden con los pagados</a:t>
          </a:r>
        </a:p>
        <a:p>
          <a:pPr algn="just"/>
          <a:r>
            <a:rPr lang="es-MX" sz="2200" b="1" dirty="0" smtClean="0">
              <a:effectLst/>
              <a:latin typeface="Calibri" panose="020F0502020204030204" pitchFamily="34" charset="0"/>
              <a:cs typeface="Times New Roman"/>
            </a:rPr>
            <a:t>2.- Las obras están concluidas y operan adecuadamente</a:t>
          </a:r>
          <a:endParaRPr lang="es-MX" sz="22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A9C373CF-5AFE-4D9A-A80B-E17210B6E4FB}" type="pres">
      <dgm:prSet presAssocID="{134046FE-B38C-449F-A0B4-6AECFA198788}" presName="ThreeNodes_1" presStyleLbl="node1" presStyleIdx="0" presStyleCnt="3" custScaleY="75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DD8F1D-F061-48DA-A811-627D75E52892}" type="pres">
      <dgm:prSet presAssocID="{134046FE-B38C-449F-A0B4-6AECFA198788}" presName="ThreeNodes_2" presStyleLbl="node1" presStyleIdx="1" presStyleCnt="3" custScaleY="82645" custLinFactNeighborY="-21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CA912-B729-4EDF-8509-10BBD48EC15A}" type="pres">
      <dgm:prSet presAssocID="{134046FE-B38C-449F-A0B4-6AECFA198788}" presName="ThreeNodes_3" presStyleLbl="node1" presStyleIdx="2" presStyleCnt="3" custScaleY="161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E6C8B-EB05-4693-9DB1-8DF5218B193C}" type="pres">
      <dgm:prSet presAssocID="{134046FE-B38C-449F-A0B4-6AECFA1987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A0A1C-B2BE-4731-9105-97D2E12BAE32}" type="pres">
      <dgm:prSet presAssocID="{134046FE-B38C-449F-A0B4-6AECFA198788}" presName="ThreeConn_2-3" presStyleLbl="fgAccFollowNode1" presStyleIdx="1" presStyleCnt="2" custLinFactNeighborY="-30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B4DD-9700-4740-B8C6-A432B6DAEC93}" type="pres">
      <dgm:prSet presAssocID="{134046FE-B38C-449F-A0B4-6AECFA1987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2B4FA-A2D5-4B62-98CE-4A30C6AB3ECD}" type="pres">
      <dgm:prSet presAssocID="{134046FE-B38C-449F-A0B4-6AECFA1987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E3C06-9F6D-44CE-B34A-153B89F6C681}" type="pres">
      <dgm:prSet presAssocID="{134046FE-B38C-449F-A0B4-6AECFA1987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F1119BF0-8074-4189-8097-ED8A4C389D3C}" type="presOf" srcId="{E3B28291-C5C4-459A-AC79-031629A9D1BE}" destId="{00DD8F1D-F061-48DA-A811-627D75E52892}" srcOrd="0" destOrd="0" presId="urn:microsoft.com/office/officeart/2005/8/layout/vProcess5"/>
    <dgm:cxn modelId="{396E4E5E-110F-4196-8237-1B90E071A63E}" type="presOf" srcId="{0999C2C4-DB99-40CC-BC14-0D778D681D3A}" destId="{AF4AB4DD-9700-4740-B8C6-A432B6DAEC93}" srcOrd="1" destOrd="0" presId="urn:microsoft.com/office/officeart/2005/8/layout/vProcess5"/>
    <dgm:cxn modelId="{278F3D30-295D-43AA-99DB-FE7B7F22F83B}" type="presOf" srcId="{0999C2C4-DB99-40CC-BC14-0D778D681D3A}" destId="{A9C373CF-5AFE-4D9A-A80B-E17210B6E4FB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4A7EAF98-6E6A-4643-ABC7-45E9A7F34703}" type="presOf" srcId="{34382D50-621A-4A05-9065-A112D99970AE}" destId="{4DFE3C06-9F6D-44CE-B34A-153B89F6C681}" srcOrd="1" destOrd="0" presId="urn:microsoft.com/office/officeart/2005/8/layout/vProcess5"/>
    <dgm:cxn modelId="{10A3B067-E40F-44C9-BBBA-3C0D58EA827D}" type="presOf" srcId="{E3B28291-C5C4-459A-AC79-031629A9D1BE}" destId="{59B2B4FA-A2D5-4B62-98CE-4A30C6AB3ECD}" srcOrd="1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57D338CF-24C9-4026-9468-55854FCD916E}" type="presOf" srcId="{BC485FF1-10D2-4A05-A0FD-D1F300E4F281}" destId="{6C0E6C8B-EB05-4693-9DB1-8DF5218B193C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855C363E-F34F-4A43-A3B8-B5E44F9E770D}" type="presOf" srcId="{34382D50-621A-4A05-9065-A112D99970AE}" destId="{B00CA912-B729-4EDF-8509-10BBD48EC15A}" srcOrd="0" destOrd="0" presId="urn:microsoft.com/office/officeart/2005/8/layout/vProcess5"/>
    <dgm:cxn modelId="{7A5F6AEE-3025-441A-BD31-7227D9C129F4}" type="presOf" srcId="{5726417A-9B70-4405-B962-E4E4E5544BFE}" destId="{A0CA0A1C-B2BE-4731-9105-97D2E12BAE32}" srcOrd="0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901B4089-F778-4180-B3E5-A7DF85ABBFA7}" type="presParOf" srcId="{51DC2606-A82C-499A-812D-F3E91061ED98}" destId="{A9C373CF-5AFE-4D9A-A80B-E17210B6E4FB}" srcOrd="1" destOrd="0" presId="urn:microsoft.com/office/officeart/2005/8/layout/vProcess5"/>
    <dgm:cxn modelId="{612EB783-C8C5-4B2B-8BCE-E15F25315EFF}" type="presParOf" srcId="{51DC2606-A82C-499A-812D-F3E91061ED98}" destId="{00DD8F1D-F061-48DA-A811-627D75E52892}" srcOrd="2" destOrd="0" presId="urn:microsoft.com/office/officeart/2005/8/layout/vProcess5"/>
    <dgm:cxn modelId="{7652FE21-5604-429C-9807-172B4F82F298}" type="presParOf" srcId="{51DC2606-A82C-499A-812D-F3E91061ED98}" destId="{B00CA912-B729-4EDF-8509-10BBD48EC15A}" srcOrd="3" destOrd="0" presId="urn:microsoft.com/office/officeart/2005/8/layout/vProcess5"/>
    <dgm:cxn modelId="{892B6352-30CC-40EB-B7CC-3E0D167BE1E3}" type="presParOf" srcId="{51DC2606-A82C-499A-812D-F3E91061ED98}" destId="{6C0E6C8B-EB05-4693-9DB1-8DF5218B193C}" srcOrd="4" destOrd="0" presId="urn:microsoft.com/office/officeart/2005/8/layout/vProcess5"/>
    <dgm:cxn modelId="{B446C4BC-B4AF-4ECD-ADC1-052C045BE0A8}" type="presParOf" srcId="{51DC2606-A82C-499A-812D-F3E91061ED98}" destId="{A0CA0A1C-B2BE-4731-9105-97D2E12BAE32}" srcOrd="5" destOrd="0" presId="urn:microsoft.com/office/officeart/2005/8/layout/vProcess5"/>
    <dgm:cxn modelId="{F4215430-FA07-4933-AD75-34363E8BA24B}" type="presParOf" srcId="{51DC2606-A82C-499A-812D-F3E91061ED98}" destId="{AF4AB4DD-9700-4740-B8C6-A432B6DAEC93}" srcOrd="6" destOrd="0" presId="urn:microsoft.com/office/officeart/2005/8/layout/vProcess5"/>
    <dgm:cxn modelId="{0E68DC25-2441-4E6B-9F99-A6F4CE703D9D}" type="presParOf" srcId="{51DC2606-A82C-499A-812D-F3E91061ED98}" destId="{59B2B4FA-A2D5-4B62-98CE-4A30C6AB3ECD}" srcOrd="7" destOrd="0" presId="urn:microsoft.com/office/officeart/2005/8/layout/vProcess5"/>
    <dgm:cxn modelId="{55915F1E-5E90-471D-9713-6B4A1DD29721}" type="presParOf" srcId="{51DC2606-A82C-499A-812D-F3E91061ED98}" destId="{4DFE3C06-9F6D-44CE-B34A-153B89F6C68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Periódico Oficial </a:t>
          </a:r>
          <a:r>
            <a:rPr lang="es-MX" sz="20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(Montos a ministrar, fechas de ministración, número de ministraciones)</a:t>
          </a:r>
          <a:endParaRPr lang="es-MX" sz="2000" dirty="0">
            <a:solidFill>
              <a:srgbClr val="FFFF00"/>
            </a:solidFill>
          </a:endParaRPr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Contrato de Apertura </a:t>
          </a:r>
          <a:r>
            <a:rPr lang="es-MX" sz="2200" b="1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(Cuenta bancaria productiva)</a:t>
          </a:r>
          <a:endParaRPr lang="es-MX" sz="2200" dirty="0">
            <a:solidFill>
              <a:srgbClr val="FFFF00"/>
            </a:solidFill>
          </a:endParaRPr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Estado de Cuenta bancarios y Recibos Oficiales </a:t>
          </a:r>
          <a:r>
            <a:rPr lang="es-MX" sz="16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(Montos ministrados, fechas de las ministraciones, que se depositaron únicamente recursos del fondo y que no se transfirieron recursos a otras cuentas bancarias)</a:t>
          </a:r>
          <a:endParaRPr lang="es-MX" sz="1600" dirty="0">
            <a:solidFill>
              <a:srgbClr val="FFFF00"/>
            </a:solidFill>
          </a:endParaRPr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78665146-257E-4E46-AFEE-715B44661CEA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Registros contables </a:t>
          </a:r>
          <a:r>
            <a:rPr lang="es-MX" sz="22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(Ingresos debidamente identificados y controlados)</a:t>
          </a:r>
          <a:endParaRPr lang="es-MX" sz="2200" b="1" dirty="0">
            <a:solidFill>
              <a:srgbClr val="FFFF00"/>
            </a:solidFill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F99936BF-8D38-4698-A9AF-E08E848A8DE4}" type="parTrans" cxnId="{3FE5C042-D0FF-44D3-945F-F2A7906E47D1}">
      <dgm:prSet/>
      <dgm:spPr/>
      <dgm:t>
        <a:bodyPr/>
        <a:lstStyle/>
        <a:p>
          <a:endParaRPr lang="es-MX"/>
        </a:p>
      </dgm:t>
    </dgm:pt>
    <dgm:pt modelId="{80691D11-973F-4F23-AD48-A9695167E89D}" type="sibTrans" cxnId="{3FE5C042-D0FF-44D3-945F-F2A7906E47D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4BC9090B-5195-4709-8D3E-4B0333F64E4B}" type="pres">
      <dgm:prSet presAssocID="{134046FE-B38C-449F-A0B4-6AECFA1987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794B05-2E10-4762-8014-F98860041380}" type="pres">
      <dgm:prSet presAssocID="{134046FE-B38C-449F-A0B4-6AECFA198788}" presName="FourNodes_2" presStyleLbl="node1" presStyleIdx="1" presStyleCnt="4" custLinFactNeighborX="-9" custLinFactNeighborY="-7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542E31-50B3-4137-9F66-7590A9F07ED3}" type="pres">
      <dgm:prSet presAssocID="{134046FE-B38C-449F-A0B4-6AECFA198788}" presName="FourNodes_3" presStyleLbl="node1" presStyleIdx="2" presStyleCnt="4" custScaleY="127655" custLinFactNeighborX="94" custLinFactNeighborY="-18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4168DB-944A-4A85-9149-EF3EAE2E2422}" type="pres">
      <dgm:prSet presAssocID="{134046FE-B38C-449F-A0B4-6AECFA1987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28FD3B-E1DE-4FF8-B89E-19C9D55E3D60}" type="pres">
      <dgm:prSet presAssocID="{134046FE-B38C-449F-A0B4-6AECFA1987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05D2CE-0AAB-4865-98D3-6F3D042DAEE5}" type="pres">
      <dgm:prSet presAssocID="{134046FE-B38C-449F-A0B4-6AECFA1987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62D12C-1BDE-4584-9320-2299AF31506D}" type="pres">
      <dgm:prSet presAssocID="{134046FE-B38C-449F-A0B4-6AECFA1987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9EDA55-7A2A-4F43-8069-1FEF4C127BE8}" type="pres">
      <dgm:prSet presAssocID="{134046FE-B38C-449F-A0B4-6AECFA1987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B670C0-D7C6-4F6C-AF0A-5008598C58FA}" type="pres">
      <dgm:prSet presAssocID="{134046FE-B38C-449F-A0B4-6AECFA1987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DA47B8-B31D-4669-9D6C-D2AD84A5049F}" type="pres">
      <dgm:prSet presAssocID="{134046FE-B38C-449F-A0B4-6AECFA1987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BA27FC-ABC5-4E0D-8F3E-37AD313EA008}" type="pres">
      <dgm:prSet presAssocID="{134046FE-B38C-449F-A0B4-6AECFA1987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5760F21B-45A4-4B03-8104-7B9AE07EBFBE}" type="presOf" srcId="{78665146-257E-4E46-AFEE-715B44661CEA}" destId="{D84168DB-944A-4A85-9149-EF3EAE2E2422}" srcOrd="0" destOrd="0" presId="urn:microsoft.com/office/officeart/2005/8/layout/vProcess5"/>
    <dgm:cxn modelId="{3FE5C042-D0FF-44D3-945F-F2A7906E47D1}" srcId="{134046FE-B38C-449F-A0B4-6AECFA198788}" destId="{78665146-257E-4E46-AFEE-715B44661CEA}" srcOrd="3" destOrd="0" parTransId="{F99936BF-8D38-4698-A9AF-E08E848A8DE4}" sibTransId="{80691D11-973F-4F23-AD48-A9695167E89D}"/>
    <dgm:cxn modelId="{10B536D6-362D-41DF-8609-9D6AD34982DA}" type="presOf" srcId="{E3B28291-C5C4-459A-AC79-031629A9D1BE}" destId="{4F794B05-2E10-4762-8014-F98860041380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D0404896-5305-4BBC-9DEA-EF668B4D5913}" type="presOf" srcId="{78665146-257E-4E46-AFEE-715B44661CEA}" destId="{0FBA27FC-ABC5-4E0D-8F3E-37AD313EA008}" srcOrd="1" destOrd="0" presId="urn:microsoft.com/office/officeart/2005/8/layout/vProcess5"/>
    <dgm:cxn modelId="{CF04A437-C3C3-4FEA-B2F7-55C8B1BD3E85}" type="presOf" srcId="{E3B28291-C5C4-459A-AC79-031629A9D1BE}" destId="{2FB670C0-D7C6-4F6C-AF0A-5008598C58FA}" srcOrd="1" destOrd="0" presId="urn:microsoft.com/office/officeart/2005/8/layout/vProcess5"/>
    <dgm:cxn modelId="{FE1A5E4E-A85F-4D27-B3E7-1B068C3D89C0}" type="presOf" srcId="{34382D50-621A-4A05-9065-A112D99970AE}" destId="{B3DA47B8-B31D-4669-9D6C-D2AD84A5049F}" srcOrd="1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0EA5FC47-F8D2-45E1-AEA2-39A5FF8B8C2D}" type="presOf" srcId="{134046FE-B38C-449F-A0B4-6AECFA198788}" destId="{51DC2606-A82C-499A-812D-F3E91061ED98}" srcOrd="0" destOrd="0" presId="urn:microsoft.com/office/officeart/2005/8/layout/vProcess5"/>
    <dgm:cxn modelId="{F140AD71-19AF-4C32-A4D1-592DD3A90114}" type="presOf" srcId="{627A27BB-BC82-4986-B8E0-4A794C49F68C}" destId="{CC62D12C-1BDE-4584-9320-2299AF31506D}" srcOrd="0" destOrd="0" presId="urn:microsoft.com/office/officeart/2005/8/layout/vProcess5"/>
    <dgm:cxn modelId="{E7763000-3839-4768-B610-AC948D895143}" type="presOf" srcId="{0999C2C4-DB99-40CC-BC14-0D778D681D3A}" destId="{BD9EDA55-7A2A-4F43-8069-1FEF4C127BE8}" srcOrd="1" destOrd="0" presId="urn:microsoft.com/office/officeart/2005/8/layout/vProcess5"/>
    <dgm:cxn modelId="{3267B222-A058-4C75-A18B-818392AA2016}" type="presOf" srcId="{0999C2C4-DB99-40CC-BC14-0D778D681D3A}" destId="{4BC9090B-5195-4709-8D3E-4B0333F64E4B}" srcOrd="0" destOrd="0" presId="urn:microsoft.com/office/officeart/2005/8/layout/vProcess5"/>
    <dgm:cxn modelId="{F4290B52-EE89-4777-AFAE-E4650A371DDA}" type="presOf" srcId="{BC485FF1-10D2-4A05-A0FD-D1F300E4F281}" destId="{7828FD3B-E1DE-4FF8-B89E-19C9D55E3D60}" srcOrd="0" destOrd="0" presId="urn:microsoft.com/office/officeart/2005/8/layout/vProcess5"/>
    <dgm:cxn modelId="{EABEFE1A-4B44-4901-BB18-2EECFB922780}" type="presOf" srcId="{5726417A-9B70-4405-B962-E4E4E5544BFE}" destId="{CA05D2CE-0AAB-4865-98D3-6F3D042DAEE5}" srcOrd="0" destOrd="0" presId="urn:microsoft.com/office/officeart/2005/8/layout/vProcess5"/>
    <dgm:cxn modelId="{539C6166-C533-4F26-9450-C356A22429DD}" type="presOf" srcId="{34382D50-621A-4A05-9065-A112D99970AE}" destId="{54542E31-50B3-4137-9F66-7590A9F07ED3}" srcOrd="0" destOrd="0" presId="urn:microsoft.com/office/officeart/2005/8/layout/vProcess5"/>
    <dgm:cxn modelId="{D575466F-668D-4687-8C75-4FCADE22B9AD}" type="presParOf" srcId="{51DC2606-A82C-499A-812D-F3E91061ED98}" destId="{1FD9E3A4-7F6A-47E5-B7F4-0B44BA3A7716}" srcOrd="0" destOrd="0" presId="urn:microsoft.com/office/officeart/2005/8/layout/vProcess5"/>
    <dgm:cxn modelId="{8DD8B019-3504-4196-94D9-ECD24197B3D2}" type="presParOf" srcId="{51DC2606-A82C-499A-812D-F3E91061ED98}" destId="{4BC9090B-5195-4709-8D3E-4B0333F64E4B}" srcOrd="1" destOrd="0" presId="urn:microsoft.com/office/officeart/2005/8/layout/vProcess5"/>
    <dgm:cxn modelId="{EC75445B-CE7E-4125-AECF-F389C7563191}" type="presParOf" srcId="{51DC2606-A82C-499A-812D-F3E91061ED98}" destId="{4F794B05-2E10-4762-8014-F98860041380}" srcOrd="2" destOrd="0" presId="urn:microsoft.com/office/officeart/2005/8/layout/vProcess5"/>
    <dgm:cxn modelId="{C864E1E3-F531-4B10-9A78-B1A84B53C6AE}" type="presParOf" srcId="{51DC2606-A82C-499A-812D-F3E91061ED98}" destId="{54542E31-50B3-4137-9F66-7590A9F07ED3}" srcOrd="3" destOrd="0" presId="urn:microsoft.com/office/officeart/2005/8/layout/vProcess5"/>
    <dgm:cxn modelId="{F569A499-0591-470D-A175-57B7A170B755}" type="presParOf" srcId="{51DC2606-A82C-499A-812D-F3E91061ED98}" destId="{D84168DB-944A-4A85-9149-EF3EAE2E2422}" srcOrd="4" destOrd="0" presId="urn:microsoft.com/office/officeart/2005/8/layout/vProcess5"/>
    <dgm:cxn modelId="{0299F52A-2423-43F6-94CB-8A007A0FECA5}" type="presParOf" srcId="{51DC2606-A82C-499A-812D-F3E91061ED98}" destId="{7828FD3B-E1DE-4FF8-B89E-19C9D55E3D60}" srcOrd="5" destOrd="0" presId="urn:microsoft.com/office/officeart/2005/8/layout/vProcess5"/>
    <dgm:cxn modelId="{036E2179-72E1-46EF-BBDE-866C6B17A103}" type="presParOf" srcId="{51DC2606-A82C-499A-812D-F3E91061ED98}" destId="{CA05D2CE-0AAB-4865-98D3-6F3D042DAEE5}" srcOrd="6" destOrd="0" presId="urn:microsoft.com/office/officeart/2005/8/layout/vProcess5"/>
    <dgm:cxn modelId="{89348B46-9C05-4470-BF2E-2963D13B78F4}" type="presParOf" srcId="{51DC2606-A82C-499A-812D-F3E91061ED98}" destId="{CC62D12C-1BDE-4584-9320-2299AF31506D}" srcOrd="7" destOrd="0" presId="urn:microsoft.com/office/officeart/2005/8/layout/vProcess5"/>
    <dgm:cxn modelId="{CBBD9514-60D7-4872-8765-97A4282D9B24}" type="presParOf" srcId="{51DC2606-A82C-499A-812D-F3E91061ED98}" destId="{BD9EDA55-7A2A-4F43-8069-1FEF4C127BE8}" srcOrd="8" destOrd="0" presId="urn:microsoft.com/office/officeart/2005/8/layout/vProcess5"/>
    <dgm:cxn modelId="{29F8EFF4-D37C-4D91-A132-E77F3421BAB4}" type="presParOf" srcId="{51DC2606-A82C-499A-812D-F3E91061ED98}" destId="{2FB670C0-D7C6-4F6C-AF0A-5008598C58FA}" srcOrd="9" destOrd="0" presId="urn:microsoft.com/office/officeart/2005/8/layout/vProcess5"/>
    <dgm:cxn modelId="{F8D896D0-C0AC-4FC7-A300-2E00A77030A5}" type="presParOf" srcId="{51DC2606-A82C-499A-812D-F3E91061ED98}" destId="{B3DA47B8-B31D-4669-9D6C-D2AD84A5049F}" srcOrd="10" destOrd="0" presId="urn:microsoft.com/office/officeart/2005/8/layout/vProcess5"/>
    <dgm:cxn modelId="{13194255-962B-4359-948C-5A048ABA462F}" type="presParOf" srcId="{51DC2606-A82C-499A-812D-F3E91061ED98}" destId="{0FBA27FC-ABC5-4E0D-8F3E-37AD313EA0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Estados de cuenta bancarios y auxiliares contables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Pólizas y conciliaciones bancarias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Conciliaciones contables y presupuestarias</a:t>
          </a:r>
          <a:endParaRPr lang="es-MX" sz="24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Estado de origen y aplicación del FISMDF</a:t>
          </a:r>
          <a:endParaRPr lang="es-MX" sz="2400" dirty="0"/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/>
        </a:p>
      </dgm:t>
    </dgm:pt>
    <dgm:pt modelId="{ACD18111-45ED-4A80-92C7-ABAB240A8206}" type="sibTrans" cxnId="{ED228039-9BE1-4243-8305-CA37053872E1}">
      <dgm:prSet/>
      <dgm:spPr/>
      <dgm:t>
        <a:bodyPr/>
        <a:lstStyle/>
        <a:p>
          <a:endParaRPr lang="es-MX" dirty="0"/>
        </a:p>
      </dgm:t>
    </dgm:pt>
    <dgm:pt modelId="{304C1768-CDE6-4FFB-9A7A-AF98C6A10A8F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Cierre del ejercicio y Cuenta Pública</a:t>
          </a:r>
          <a:endParaRPr lang="es-MX" sz="2400" b="1" dirty="0"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86C5CB79-D2A5-48E9-946B-18428CDB28DE}" type="parTrans" cxnId="{55DA1853-E17B-478F-8EBB-BD203B6E3851}">
      <dgm:prSet/>
      <dgm:spPr/>
      <dgm:t>
        <a:bodyPr/>
        <a:lstStyle/>
        <a:p>
          <a:endParaRPr lang="es-MX"/>
        </a:p>
      </dgm:t>
    </dgm:pt>
    <dgm:pt modelId="{BF130B89-0189-45A5-B7F4-1E2115E3446D}" type="sibTrans" cxnId="{55DA1853-E17B-478F-8EBB-BD203B6E385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F5E159B9-B1AD-40F8-98EA-681CF3E10B25}" type="pres">
      <dgm:prSet presAssocID="{134046FE-B38C-449F-A0B4-6AECFA19878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C1EBC3-7E87-4150-9CC1-27B4B37FF688}" type="pres">
      <dgm:prSet presAssocID="{134046FE-B38C-449F-A0B4-6AECFA19878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086737-6B10-4027-8CD6-613AB469E993}" type="pres">
      <dgm:prSet presAssocID="{134046FE-B38C-449F-A0B4-6AECFA19878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CC9034-94A6-4D99-8A1E-1E21BD968931}" type="pres">
      <dgm:prSet presAssocID="{134046FE-B38C-449F-A0B4-6AECFA19878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52AA8-B2D9-453C-9676-CEB4F7B92AAE}" type="pres">
      <dgm:prSet presAssocID="{134046FE-B38C-449F-A0B4-6AECFA19878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296A3F-4A90-41ED-B00B-C1317A6E488A}" type="pres">
      <dgm:prSet presAssocID="{134046FE-B38C-449F-A0B4-6AECFA1987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C0110-93E6-455B-AC9B-4A7AD984AE3F}" type="pres">
      <dgm:prSet presAssocID="{134046FE-B38C-449F-A0B4-6AECFA1987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D34B47-A005-439A-B57A-538515DD1D70}" type="pres">
      <dgm:prSet presAssocID="{134046FE-B38C-449F-A0B4-6AECFA1987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51CF7E-0FA4-4138-A48D-D3B685E86225}" type="pres">
      <dgm:prSet presAssocID="{134046FE-B38C-449F-A0B4-6AECFA1987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FDDF5D-D49C-4C3D-907A-7900C33A79EF}" type="pres">
      <dgm:prSet presAssocID="{134046FE-B38C-449F-A0B4-6AECFA1987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2BE499-CA3F-4452-9578-C16C3A49184F}" type="pres">
      <dgm:prSet presAssocID="{134046FE-B38C-449F-A0B4-6AECFA1987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6844D4-E060-4C85-984F-139106F80C7D}" type="pres">
      <dgm:prSet presAssocID="{134046FE-B38C-449F-A0B4-6AECFA1987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41427-D2D8-4013-9502-01258B8F6A1B}" type="pres">
      <dgm:prSet presAssocID="{134046FE-B38C-449F-A0B4-6AECFA1987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C8125-8276-4DBF-841B-BEAE92DBD176}" type="pres">
      <dgm:prSet presAssocID="{134046FE-B38C-449F-A0B4-6AECFA1987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8040EA-2A0B-494F-A601-2E975D24407F}" type="presOf" srcId="{0999C2C4-DB99-40CC-BC14-0D778D681D3A}" destId="{F5E159B9-B1AD-40F8-98EA-681CF3E10B25}" srcOrd="0" destOrd="0" presId="urn:microsoft.com/office/officeart/2005/8/layout/vProcess5"/>
    <dgm:cxn modelId="{4538F705-727C-4F03-BD8F-60AD6A7BB792}" type="presOf" srcId="{BC485FF1-10D2-4A05-A0FD-D1F300E4F281}" destId="{AE296A3F-4A90-41ED-B00B-C1317A6E488A}" srcOrd="0" destOrd="0" presId="urn:microsoft.com/office/officeart/2005/8/layout/vProcess5"/>
    <dgm:cxn modelId="{A0475302-AEDD-49DA-AF4D-1657319EEA86}" type="presOf" srcId="{E3B28291-C5C4-459A-AC79-031629A9D1BE}" destId="{A82BE499-CA3F-4452-9578-C16C3A49184F}" srcOrd="1" destOrd="0" presId="urn:microsoft.com/office/officeart/2005/8/layout/vProcess5"/>
    <dgm:cxn modelId="{378E6724-F712-496C-BB33-3A042691D4DC}" type="presOf" srcId="{5726417A-9B70-4405-B962-E4E4E5544BFE}" destId="{F54C0110-93E6-455B-AC9B-4A7AD984AE3F}" srcOrd="0" destOrd="0" presId="urn:microsoft.com/office/officeart/2005/8/layout/vProcess5"/>
    <dgm:cxn modelId="{92A5DFB7-F6FA-4E4C-8A75-EC35856846BB}" type="presOf" srcId="{304C1768-CDE6-4FFB-9A7A-AF98C6A10A8F}" destId="{E2DC8125-8276-4DBF-841B-BEAE92DBD176}" srcOrd="1" destOrd="0" presId="urn:microsoft.com/office/officeart/2005/8/layout/vProcess5"/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6F491DBB-AB96-410B-969B-7A9AAA5EEC6A}" type="presOf" srcId="{304C1768-CDE6-4FFB-9A7A-AF98C6A10A8F}" destId="{63652AA8-B2D9-453C-9676-CEB4F7B92AAE}" srcOrd="0" destOrd="0" presId="urn:microsoft.com/office/officeart/2005/8/layout/vProcess5"/>
    <dgm:cxn modelId="{87F85839-074E-452C-8BAC-324369D5FFFD}" type="presOf" srcId="{34382D50-621A-4A05-9065-A112D99970AE}" destId="{8A086737-6B10-4027-8CD6-613AB469E993}" srcOrd="0" destOrd="0" presId="urn:microsoft.com/office/officeart/2005/8/layout/vProcess5"/>
    <dgm:cxn modelId="{55DA1853-E17B-478F-8EBB-BD203B6E3851}" srcId="{134046FE-B38C-449F-A0B4-6AECFA198788}" destId="{304C1768-CDE6-4FFB-9A7A-AF98C6A10A8F}" srcOrd="4" destOrd="0" parTransId="{86C5CB79-D2A5-48E9-946B-18428CDB28DE}" sibTransId="{BF130B89-0189-45A5-B7F4-1E2115E3446D}"/>
    <dgm:cxn modelId="{1CAB18F6-4BA9-4356-BDF1-734A6E615A10}" type="presOf" srcId="{1D4ED67C-3299-4782-9D4C-4334E81E8902}" destId="{D1A41427-D2D8-4013-9502-01258B8F6A1B}" srcOrd="1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8B7283A2-556D-4E12-8873-7CE6FA9DCF27}" type="presOf" srcId="{627A27BB-BC82-4986-B8E0-4A794C49F68C}" destId="{D0D34B47-A005-439A-B57A-538515DD1D70}" srcOrd="0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F7389810-C352-453D-82FD-5DC65AFB363B}" type="presOf" srcId="{0999C2C4-DB99-40CC-BC14-0D778D681D3A}" destId="{41FDDF5D-D49C-4C3D-907A-7900C33A79EF}" srcOrd="1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1AD1880E-0066-47BB-8496-58BF12F8C630}" type="presOf" srcId="{E3B28291-C5C4-459A-AC79-031629A9D1BE}" destId="{0AC1EBC3-7E87-4150-9CC1-27B4B37FF688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26D0B728-5EAE-47E0-A4D4-69CC49107D58}" type="presOf" srcId="{34382D50-621A-4A05-9065-A112D99970AE}" destId="{1D6844D4-E060-4C85-984F-139106F80C7D}" srcOrd="1" destOrd="0" presId="urn:microsoft.com/office/officeart/2005/8/layout/vProcess5"/>
    <dgm:cxn modelId="{133484A0-AA9F-43BC-A6C2-38262458626A}" type="presOf" srcId="{ACD18111-45ED-4A80-92C7-ABAB240A8206}" destId="{4951CF7E-0FA4-4138-A48D-D3B685E86225}" srcOrd="0" destOrd="0" presId="urn:microsoft.com/office/officeart/2005/8/layout/vProcess5"/>
    <dgm:cxn modelId="{F510FE26-1504-4012-9192-40A3A1221C8A}" type="presOf" srcId="{1D4ED67C-3299-4782-9D4C-4334E81E8902}" destId="{91CC9034-94A6-4D99-8A1E-1E21BD968931}" srcOrd="0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980F40C1-7799-400D-A0C2-1CEF592FA769}" type="presParOf" srcId="{51DC2606-A82C-499A-812D-F3E91061ED98}" destId="{F5E159B9-B1AD-40F8-98EA-681CF3E10B25}" srcOrd="1" destOrd="0" presId="urn:microsoft.com/office/officeart/2005/8/layout/vProcess5"/>
    <dgm:cxn modelId="{1ADC2A9F-5975-4229-B4AA-7D14167054D2}" type="presParOf" srcId="{51DC2606-A82C-499A-812D-F3E91061ED98}" destId="{0AC1EBC3-7E87-4150-9CC1-27B4B37FF688}" srcOrd="2" destOrd="0" presId="urn:microsoft.com/office/officeart/2005/8/layout/vProcess5"/>
    <dgm:cxn modelId="{B74FBBDF-CB5A-4405-A184-C1B98509BD9E}" type="presParOf" srcId="{51DC2606-A82C-499A-812D-F3E91061ED98}" destId="{8A086737-6B10-4027-8CD6-613AB469E993}" srcOrd="3" destOrd="0" presId="urn:microsoft.com/office/officeart/2005/8/layout/vProcess5"/>
    <dgm:cxn modelId="{BC88D3DC-8AF9-427A-B993-39DC0B354EB4}" type="presParOf" srcId="{51DC2606-A82C-499A-812D-F3E91061ED98}" destId="{91CC9034-94A6-4D99-8A1E-1E21BD968931}" srcOrd="4" destOrd="0" presId="urn:microsoft.com/office/officeart/2005/8/layout/vProcess5"/>
    <dgm:cxn modelId="{138FB20B-A2B8-497C-85EB-5DB9207801B1}" type="presParOf" srcId="{51DC2606-A82C-499A-812D-F3E91061ED98}" destId="{63652AA8-B2D9-453C-9676-CEB4F7B92AAE}" srcOrd="5" destOrd="0" presId="urn:microsoft.com/office/officeart/2005/8/layout/vProcess5"/>
    <dgm:cxn modelId="{1336594E-E374-4918-808A-CE4D70C0148B}" type="presParOf" srcId="{51DC2606-A82C-499A-812D-F3E91061ED98}" destId="{AE296A3F-4A90-41ED-B00B-C1317A6E488A}" srcOrd="6" destOrd="0" presId="urn:microsoft.com/office/officeart/2005/8/layout/vProcess5"/>
    <dgm:cxn modelId="{81D84794-9273-4E3B-A7BD-5C37FF4CA0CD}" type="presParOf" srcId="{51DC2606-A82C-499A-812D-F3E91061ED98}" destId="{F54C0110-93E6-455B-AC9B-4A7AD984AE3F}" srcOrd="7" destOrd="0" presId="urn:microsoft.com/office/officeart/2005/8/layout/vProcess5"/>
    <dgm:cxn modelId="{B5923EF6-463D-4FDF-A9D5-33A600D63BD0}" type="presParOf" srcId="{51DC2606-A82C-499A-812D-F3E91061ED98}" destId="{D0D34B47-A005-439A-B57A-538515DD1D70}" srcOrd="8" destOrd="0" presId="urn:microsoft.com/office/officeart/2005/8/layout/vProcess5"/>
    <dgm:cxn modelId="{945F3398-4838-4680-AC71-5A8E0DB927AD}" type="presParOf" srcId="{51DC2606-A82C-499A-812D-F3E91061ED98}" destId="{4951CF7E-0FA4-4138-A48D-D3B685E86225}" srcOrd="9" destOrd="0" presId="urn:microsoft.com/office/officeart/2005/8/layout/vProcess5"/>
    <dgm:cxn modelId="{AE938DAA-DA56-4FC4-9040-26AFF8B6E51F}" type="presParOf" srcId="{51DC2606-A82C-499A-812D-F3E91061ED98}" destId="{41FDDF5D-D49C-4C3D-907A-7900C33A79EF}" srcOrd="10" destOrd="0" presId="urn:microsoft.com/office/officeart/2005/8/layout/vProcess5"/>
    <dgm:cxn modelId="{37C4B901-2817-4CBB-A801-89952D5A72F2}" type="presParOf" srcId="{51DC2606-A82C-499A-812D-F3E91061ED98}" destId="{A82BE499-CA3F-4452-9578-C16C3A49184F}" srcOrd="11" destOrd="0" presId="urn:microsoft.com/office/officeart/2005/8/layout/vProcess5"/>
    <dgm:cxn modelId="{8CBD0EBB-3774-4AFD-939F-3F8C13026B85}" type="presParOf" srcId="{51DC2606-A82C-499A-812D-F3E91061ED98}" destId="{1D6844D4-E060-4C85-984F-139106F80C7D}" srcOrd="12" destOrd="0" presId="urn:microsoft.com/office/officeart/2005/8/layout/vProcess5"/>
    <dgm:cxn modelId="{FBE0C868-7A7D-471F-BE2C-98960C67DB7E}" type="presParOf" srcId="{51DC2606-A82C-499A-812D-F3E91061ED98}" destId="{D1A41427-D2D8-4013-9502-01258B8F6A1B}" srcOrd="13" destOrd="0" presId="urn:microsoft.com/office/officeart/2005/8/layout/vProcess5"/>
    <dgm:cxn modelId="{B5D76D84-6685-4B5A-9387-76A9D77EEBFF}" type="presParOf" srcId="{51DC2606-A82C-499A-812D-F3E91061ED98}" destId="{E2DC8125-8276-4DBF-841B-BEAE92DBD1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Las pólizas de egresos </a:t>
          </a:r>
          <a:r>
            <a:rPr lang="es-MX" sz="21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estén registradas en el sistema de contabilidad</a:t>
          </a:r>
          <a:endParaRPr lang="es-MX" sz="2100" dirty="0">
            <a:solidFill>
              <a:srgbClr val="FFFF00"/>
            </a:solidFill>
          </a:endParaRPr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 sz="2200"/>
        </a:p>
      </dgm:t>
    </dgm:pt>
    <dgm:pt modelId="{BC485FF1-10D2-4A05-A0FD-D1F300E4F281}" type="sibTrans" cxnId="{376690C3-2865-459E-A50D-2ED3F4675AC8}">
      <dgm:prSet custT="1"/>
      <dgm:spPr/>
      <dgm:t>
        <a:bodyPr/>
        <a:lstStyle/>
        <a:p>
          <a:endParaRPr lang="es-MX" sz="2200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000" b="1" dirty="0" smtClean="0">
              <a:latin typeface="Calibri" panose="020F0502020204030204" pitchFamily="34" charset="0"/>
              <a:ea typeface="MS Mincho"/>
              <a:cs typeface="Times New Roman"/>
            </a:rPr>
            <a:t>b) Las Pólizas de egresos </a:t>
          </a:r>
          <a:r>
            <a:rPr lang="es-MX" sz="2000" b="1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estén soportadas con la documentación comprobatoria y justificativa</a:t>
          </a:r>
          <a:endParaRPr lang="es-MX" sz="2000" dirty="0">
            <a:solidFill>
              <a:srgbClr val="FFFF00"/>
            </a:solidFill>
          </a:endParaRPr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 sz="2200"/>
        </a:p>
      </dgm:t>
    </dgm:pt>
    <dgm:pt modelId="{5726417A-9B70-4405-B962-E4E4E5544BFE}" type="sibTrans" cxnId="{FE109C10-372E-4D9B-9A5A-008B93D095A7}">
      <dgm:prSet custT="1"/>
      <dgm:spPr/>
      <dgm:t>
        <a:bodyPr/>
        <a:lstStyle/>
        <a:p>
          <a:endParaRPr lang="es-MX" sz="2200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Que se hayan efectuado conciliaciones bancarias, contables y presupuestarias</a:t>
          </a:r>
          <a:endParaRPr lang="es-MX" sz="21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 sz="2200"/>
        </a:p>
      </dgm:t>
    </dgm:pt>
    <dgm:pt modelId="{627A27BB-BC82-4986-B8E0-4A794C49F68C}" type="sibTrans" cxnId="{4754A36F-D17D-46CC-830E-20F5F5B3FC05}">
      <dgm:prSet custT="1"/>
      <dgm:spPr/>
      <dgm:t>
        <a:bodyPr/>
        <a:lstStyle/>
        <a:p>
          <a:endParaRPr lang="es-MX" sz="2200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Las operaciones reflejadas en los estados de cuenta bancarios </a:t>
          </a:r>
          <a:r>
            <a:rPr lang="es-MX" sz="2100" b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correspondan con los registros contables y las pólizas de egresos generadas</a:t>
          </a:r>
          <a:endParaRPr lang="es-MX" sz="2100" dirty="0">
            <a:solidFill>
              <a:srgbClr val="FFFF00"/>
            </a:solidFill>
          </a:endParaRPr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 sz="2200"/>
        </a:p>
      </dgm:t>
    </dgm:pt>
    <dgm:pt modelId="{ACD18111-45ED-4A80-92C7-ABAB240A8206}" type="sibTrans" cxnId="{ED228039-9BE1-4243-8305-CA37053872E1}">
      <dgm:prSet custT="1"/>
      <dgm:spPr/>
      <dgm:t>
        <a:bodyPr/>
        <a:lstStyle/>
        <a:p>
          <a:endParaRPr lang="es-MX" sz="2200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02EC11D5-5A15-469D-9361-B1084EEE3E2A}" type="pres">
      <dgm:prSet presAssocID="{134046FE-B38C-449F-A0B4-6AECFA1987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40A4C-F15C-4FA7-8E7D-6B537F5E1B3B}" type="pres">
      <dgm:prSet presAssocID="{134046FE-B38C-449F-A0B4-6AECFA198788}" presName="FourNodes_2" presStyleLbl="node1" presStyleIdx="1" presStyleCnt="4" custLinFactNeighborY="-11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17037-24A7-4D93-BC47-6A085207045F}" type="pres">
      <dgm:prSet presAssocID="{134046FE-B38C-449F-A0B4-6AECFA198788}" presName="FourNodes_3" presStyleLbl="node1" presStyleIdx="2" presStyleCnt="4" custLinFactNeighborY="-22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30AF87-825A-40E0-9D93-652700A75C52}" type="pres">
      <dgm:prSet presAssocID="{134046FE-B38C-449F-A0B4-6AECFA198788}" presName="FourNodes_4" presStyleLbl="node1" presStyleIdx="3" presStyleCnt="4" custScaleY="137890" custLinFactNeighborY="-162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AB987-1CC2-45E7-B953-95D88C954278}" type="pres">
      <dgm:prSet presAssocID="{134046FE-B38C-449F-A0B4-6AECFA1987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9DFC5-F5AF-4F33-AE67-E9DE652E0DE0}" type="pres">
      <dgm:prSet presAssocID="{134046FE-B38C-449F-A0B4-6AECFA1987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9052F-B2EA-4E38-ACC4-D894FF8BADAB}" type="pres">
      <dgm:prSet presAssocID="{134046FE-B38C-449F-A0B4-6AECFA1987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2EC8E-8A01-4522-8F9C-321444A2B733}" type="pres">
      <dgm:prSet presAssocID="{134046FE-B38C-449F-A0B4-6AECFA1987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B61299-3D22-4306-B40E-17189D0D65F1}" type="pres">
      <dgm:prSet presAssocID="{134046FE-B38C-449F-A0B4-6AECFA1987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F75F54-FB23-434F-9BF5-B713EEEB0BCB}" type="pres">
      <dgm:prSet presAssocID="{134046FE-B38C-449F-A0B4-6AECFA1987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2B415-50FE-4091-8443-1F31269DF840}" type="pres">
      <dgm:prSet presAssocID="{134046FE-B38C-449F-A0B4-6AECFA1987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D9AA2C-3DAF-4870-A384-B575473E91C1}" type="presOf" srcId="{34382D50-621A-4A05-9065-A112D99970AE}" destId="{F2F75F54-FB23-434F-9BF5-B713EEEB0BCB}" srcOrd="1" destOrd="0" presId="urn:microsoft.com/office/officeart/2005/8/layout/vProcess5"/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0AB5CB1C-7F6C-42EF-9AF0-DD0BAE94D5E9}" type="presOf" srcId="{E3B28291-C5C4-459A-AC79-031629A9D1BE}" destId="{3FB40A4C-F15C-4FA7-8E7D-6B537F5E1B3B}" srcOrd="0" destOrd="0" presId="urn:microsoft.com/office/officeart/2005/8/layout/vProcess5"/>
    <dgm:cxn modelId="{66546630-0A5C-4504-9770-72A917B4A135}" type="presOf" srcId="{1D4ED67C-3299-4782-9D4C-4334E81E8902}" destId="{67B2B415-50FE-4091-8443-1F31269DF840}" srcOrd="1" destOrd="0" presId="urn:microsoft.com/office/officeart/2005/8/layout/vProcess5"/>
    <dgm:cxn modelId="{FA656128-9606-44C2-A03C-B795BA932583}" type="presOf" srcId="{0999C2C4-DB99-40CC-BC14-0D778D681D3A}" destId="{02EC11D5-5A15-469D-9361-B1084EEE3E2A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260E3CE1-4ADB-4B17-9DF0-E793AB422CE7}" type="presOf" srcId="{34382D50-621A-4A05-9065-A112D99970AE}" destId="{75617037-24A7-4D93-BC47-6A085207045F}" srcOrd="0" destOrd="0" presId="urn:microsoft.com/office/officeart/2005/8/layout/vProcess5"/>
    <dgm:cxn modelId="{3F229EF1-27AF-4E5B-A79D-CF68A7BC3984}" type="presOf" srcId="{E3B28291-C5C4-459A-AC79-031629A9D1BE}" destId="{38B61299-3D22-4306-B40E-17189D0D65F1}" srcOrd="1" destOrd="0" presId="urn:microsoft.com/office/officeart/2005/8/layout/vProcess5"/>
    <dgm:cxn modelId="{DD5906FB-07AE-49CB-B0FC-4C144121F2F9}" type="presOf" srcId="{0999C2C4-DB99-40CC-BC14-0D778D681D3A}" destId="{07A2EC8E-8A01-4522-8F9C-321444A2B733}" srcOrd="1" destOrd="0" presId="urn:microsoft.com/office/officeart/2005/8/layout/vProcess5"/>
    <dgm:cxn modelId="{AD2C6498-B7F1-4AB1-B346-481D89FBCBFB}" type="presOf" srcId="{BC485FF1-10D2-4A05-A0FD-D1F300E4F281}" destId="{AC3AB987-1CC2-45E7-B953-95D88C954278}" srcOrd="0" destOrd="0" presId="urn:microsoft.com/office/officeart/2005/8/layout/vProcess5"/>
    <dgm:cxn modelId="{02AAD561-9B01-4106-8481-ADDFB1612A78}" type="presOf" srcId="{627A27BB-BC82-4986-B8E0-4A794C49F68C}" destId="{B6D9052F-B2EA-4E38-ACC4-D894FF8BADAB}" srcOrd="0" destOrd="0" presId="urn:microsoft.com/office/officeart/2005/8/layout/vProcess5"/>
    <dgm:cxn modelId="{80041C18-269E-4B44-9527-A7D5BFCB8B20}" type="presOf" srcId="{1D4ED67C-3299-4782-9D4C-4334E81E8902}" destId="{C030AF87-825A-40E0-9D93-652700A75C52}" srcOrd="0" destOrd="0" presId="urn:microsoft.com/office/officeart/2005/8/layout/vProcess5"/>
    <dgm:cxn modelId="{75EB705A-C9B6-4E34-85EE-CDCA2ACD8572}" type="presOf" srcId="{5726417A-9B70-4405-B962-E4E4E5544BFE}" destId="{2389DFC5-F5AF-4F33-AE67-E9DE652E0DE0}" srcOrd="0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A9BF41D7-97ED-46E8-B108-1C35311A4814}" type="presParOf" srcId="{51DC2606-A82C-499A-812D-F3E91061ED98}" destId="{02EC11D5-5A15-469D-9361-B1084EEE3E2A}" srcOrd="1" destOrd="0" presId="urn:microsoft.com/office/officeart/2005/8/layout/vProcess5"/>
    <dgm:cxn modelId="{91F101CF-62A4-4DDA-86F6-8FD1777B1F07}" type="presParOf" srcId="{51DC2606-A82C-499A-812D-F3E91061ED98}" destId="{3FB40A4C-F15C-4FA7-8E7D-6B537F5E1B3B}" srcOrd="2" destOrd="0" presId="urn:microsoft.com/office/officeart/2005/8/layout/vProcess5"/>
    <dgm:cxn modelId="{3F60A6C4-6A25-40DE-AF76-6661D13A2300}" type="presParOf" srcId="{51DC2606-A82C-499A-812D-F3E91061ED98}" destId="{75617037-24A7-4D93-BC47-6A085207045F}" srcOrd="3" destOrd="0" presId="urn:microsoft.com/office/officeart/2005/8/layout/vProcess5"/>
    <dgm:cxn modelId="{F46E89F2-4738-4700-9E2B-B30FE0C5DF23}" type="presParOf" srcId="{51DC2606-A82C-499A-812D-F3E91061ED98}" destId="{C030AF87-825A-40E0-9D93-652700A75C52}" srcOrd="4" destOrd="0" presId="urn:microsoft.com/office/officeart/2005/8/layout/vProcess5"/>
    <dgm:cxn modelId="{33D17EAC-AC2C-4881-B2B2-F9F963C578A6}" type="presParOf" srcId="{51DC2606-A82C-499A-812D-F3E91061ED98}" destId="{AC3AB987-1CC2-45E7-B953-95D88C954278}" srcOrd="5" destOrd="0" presId="urn:microsoft.com/office/officeart/2005/8/layout/vProcess5"/>
    <dgm:cxn modelId="{FEF08FAA-9B83-4059-9743-F44854C20634}" type="presParOf" srcId="{51DC2606-A82C-499A-812D-F3E91061ED98}" destId="{2389DFC5-F5AF-4F33-AE67-E9DE652E0DE0}" srcOrd="6" destOrd="0" presId="urn:microsoft.com/office/officeart/2005/8/layout/vProcess5"/>
    <dgm:cxn modelId="{63D5989E-CE4C-4349-8933-C9F3D6BD654F}" type="presParOf" srcId="{51DC2606-A82C-499A-812D-F3E91061ED98}" destId="{B6D9052F-B2EA-4E38-ACC4-D894FF8BADAB}" srcOrd="7" destOrd="0" presId="urn:microsoft.com/office/officeart/2005/8/layout/vProcess5"/>
    <dgm:cxn modelId="{DFC0412B-0DF8-4BC5-BF37-4D0726A4D13F}" type="presParOf" srcId="{51DC2606-A82C-499A-812D-F3E91061ED98}" destId="{07A2EC8E-8A01-4522-8F9C-321444A2B733}" srcOrd="8" destOrd="0" presId="urn:microsoft.com/office/officeart/2005/8/layout/vProcess5"/>
    <dgm:cxn modelId="{4070360C-F116-4766-8741-35B853479BC7}" type="presParOf" srcId="{51DC2606-A82C-499A-812D-F3E91061ED98}" destId="{38B61299-3D22-4306-B40E-17189D0D65F1}" srcOrd="9" destOrd="0" presId="urn:microsoft.com/office/officeart/2005/8/layout/vProcess5"/>
    <dgm:cxn modelId="{BF52EB99-4DD4-4C05-9DCD-8563D62D9038}" type="presParOf" srcId="{51DC2606-A82C-499A-812D-F3E91061ED98}" destId="{F2F75F54-FB23-434F-9BF5-B713EEEB0BCB}" srcOrd="10" destOrd="0" presId="urn:microsoft.com/office/officeart/2005/8/layout/vProcess5"/>
    <dgm:cxn modelId="{AF0CCB1D-2380-4056-BC5A-EE024E491AF1}" type="presParOf" srcId="{51DC2606-A82C-499A-812D-F3E91061ED98}" destId="{67B2B415-50FE-4091-8443-1F31269DF8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Cierre del ejercicio del fondo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Ultimo reporte presupuestal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Estados de cuenta bancarios</a:t>
          </a:r>
          <a:endParaRPr lang="es-MX" sz="24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Publicación de las ZAP´s en el DOF</a:t>
          </a:r>
          <a:endParaRPr lang="es-MX" sz="2400" dirty="0"/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/>
        </a:p>
      </dgm:t>
    </dgm:pt>
    <dgm:pt modelId="{ACD18111-45ED-4A80-92C7-ABAB240A8206}" type="sibTrans" cxnId="{ED228039-9BE1-4243-8305-CA37053872E1}">
      <dgm:prSet/>
      <dgm:spPr/>
      <dgm:t>
        <a:bodyPr/>
        <a:lstStyle/>
        <a:p>
          <a:endParaRPr lang="es-MX" dirty="0"/>
        </a:p>
      </dgm:t>
    </dgm:pt>
    <dgm:pt modelId="{304C1768-CDE6-4FFB-9A7A-AF98C6A10A8F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Clasificación de municipios definida por el CONEVAL</a:t>
          </a:r>
          <a:endParaRPr lang="es-MX" sz="2400" b="1" dirty="0"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86C5CB79-D2A5-48E9-946B-18428CDB28DE}" type="parTrans" cxnId="{55DA1853-E17B-478F-8EBB-BD203B6E3851}">
      <dgm:prSet/>
      <dgm:spPr/>
      <dgm:t>
        <a:bodyPr/>
        <a:lstStyle/>
        <a:p>
          <a:endParaRPr lang="es-MX"/>
        </a:p>
      </dgm:t>
    </dgm:pt>
    <dgm:pt modelId="{BF130B89-0189-45A5-B7F4-1E2115E3446D}" type="sibTrans" cxnId="{55DA1853-E17B-478F-8EBB-BD203B6E385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F5E159B9-B1AD-40F8-98EA-681CF3E10B25}" type="pres">
      <dgm:prSet presAssocID="{134046FE-B38C-449F-A0B4-6AECFA19878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C1EBC3-7E87-4150-9CC1-27B4B37FF688}" type="pres">
      <dgm:prSet presAssocID="{134046FE-B38C-449F-A0B4-6AECFA19878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086737-6B10-4027-8CD6-613AB469E993}" type="pres">
      <dgm:prSet presAssocID="{134046FE-B38C-449F-A0B4-6AECFA19878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CC9034-94A6-4D99-8A1E-1E21BD968931}" type="pres">
      <dgm:prSet presAssocID="{134046FE-B38C-449F-A0B4-6AECFA19878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52AA8-B2D9-453C-9676-CEB4F7B92AAE}" type="pres">
      <dgm:prSet presAssocID="{134046FE-B38C-449F-A0B4-6AECFA19878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296A3F-4A90-41ED-B00B-C1317A6E488A}" type="pres">
      <dgm:prSet presAssocID="{134046FE-B38C-449F-A0B4-6AECFA1987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C0110-93E6-455B-AC9B-4A7AD984AE3F}" type="pres">
      <dgm:prSet presAssocID="{134046FE-B38C-449F-A0B4-6AECFA1987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D34B47-A005-439A-B57A-538515DD1D70}" type="pres">
      <dgm:prSet presAssocID="{134046FE-B38C-449F-A0B4-6AECFA1987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51CF7E-0FA4-4138-A48D-D3B685E86225}" type="pres">
      <dgm:prSet presAssocID="{134046FE-B38C-449F-A0B4-6AECFA1987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FDDF5D-D49C-4C3D-907A-7900C33A79EF}" type="pres">
      <dgm:prSet presAssocID="{134046FE-B38C-449F-A0B4-6AECFA1987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2BE499-CA3F-4452-9578-C16C3A49184F}" type="pres">
      <dgm:prSet presAssocID="{134046FE-B38C-449F-A0B4-6AECFA1987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6844D4-E060-4C85-984F-139106F80C7D}" type="pres">
      <dgm:prSet presAssocID="{134046FE-B38C-449F-A0B4-6AECFA1987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41427-D2D8-4013-9502-01258B8F6A1B}" type="pres">
      <dgm:prSet presAssocID="{134046FE-B38C-449F-A0B4-6AECFA1987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C8125-8276-4DBF-841B-BEAE92DBD176}" type="pres">
      <dgm:prSet presAssocID="{134046FE-B38C-449F-A0B4-6AECFA1987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88040EA-2A0B-494F-A601-2E975D24407F}" type="presOf" srcId="{0999C2C4-DB99-40CC-BC14-0D778D681D3A}" destId="{F5E159B9-B1AD-40F8-98EA-681CF3E10B25}" srcOrd="0" destOrd="0" presId="urn:microsoft.com/office/officeart/2005/8/layout/vProcess5"/>
    <dgm:cxn modelId="{4538F705-727C-4F03-BD8F-60AD6A7BB792}" type="presOf" srcId="{BC485FF1-10D2-4A05-A0FD-D1F300E4F281}" destId="{AE296A3F-4A90-41ED-B00B-C1317A6E488A}" srcOrd="0" destOrd="0" presId="urn:microsoft.com/office/officeart/2005/8/layout/vProcess5"/>
    <dgm:cxn modelId="{A0475302-AEDD-49DA-AF4D-1657319EEA86}" type="presOf" srcId="{E3B28291-C5C4-459A-AC79-031629A9D1BE}" destId="{A82BE499-CA3F-4452-9578-C16C3A49184F}" srcOrd="1" destOrd="0" presId="urn:microsoft.com/office/officeart/2005/8/layout/vProcess5"/>
    <dgm:cxn modelId="{378E6724-F712-496C-BB33-3A042691D4DC}" type="presOf" srcId="{5726417A-9B70-4405-B962-E4E4E5544BFE}" destId="{F54C0110-93E6-455B-AC9B-4A7AD984AE3F}" srcOrd="0" destOrd="0" presId="urn:microsoft.com/office/officeart/2005/8/layout/vProcess5"/>
    <dgm:cxn modelId="{92A5DFB7-F6FA-4E4C-8A75-EC35856846BB}" type="presOf" srcId="{304C1768-CDE6-4FFB-9A7A-AF98C6A10A8F}" destId="{E2DC8125-8276-4DBF-841B-BEAE92DBD176}" srcOrd="1" destOrd="0" presId="urn:microsoft.com/office/officeart/2005/8/layout/vProcess5"/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6F491DBB-AB96-410B-969B-7A9AAA5EEC6A}" type="presOf" srcId="{304C1768-CDE6-4FFB-9A7A-AF98C6A10A8F}" destId="{63652AA8-B2D9-453C-9676-CEB4F7B92AAE}" srcOrd="0" destOrd="0" presId="urn:microsoft.com/office/officeart/2005/8/layout/vProcess5"/>
    <dgm:cxn modelId="{87F85839-074E-452C-8BAC-324369D5FFFD}" type="presOf" srcId="{34382D50-621A-4A05-9065-A112D99970AE}" destId="{8A086737-6B10-4027-8CD6-613AB469E993}" srcOrd="0" destOrd="0" presId="urn:microsoft.com/office/officeart/2005/8/layout/vProcess5"/>
    <dgm:cxn modelId="{55DA1853-E17B-478F-8EBB-BD203B6E3851}" srcId="{134046FE-B38C-449F-A0B4-6AECFA198788}" destId="{304C1768-CDE6-4FFB-9A7A-AF98C6A10A8F}" srcOrd="4" destOrd="0" parTransId="{86C5CB79-D2A5-48E9-946B-18428CDB28DE}" sibTransId="{BF130B89-0189-45A5-B7F4-1E2115E3446D}"/>
    <dgm:cxn modelId="{1CAB18F6-4BA9-4356-BDF1-734A6E615A10}" type="presOf" srcId="{1D4ED67C-3299-4782-9D4C-4334E81E8902}" destId="{D1A41427-D2D8-4013-9502-01258B8F6A1B}" srcOrd="1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8B7283A2-556D-4E12-8873-7CE6FA9DCF27}" type="presOf" srcId="{627A27BB-BC82-4986-B8E0-4A794C49F68C}" destId="{D0D34B47-A005-439A-B57A-538515DD1D70}" srcOrd="0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F7389810-C352-453D-82FD-5DC65AFB363B}" type="presOf" srcId="{0999C2C4-DB99-40CC-BC14-0D778D681D3A}" destId="{41FDDF5D-D49C-4C3D-907A-7900C33A79EF}" srcOrd="1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1AD1880E-0066-47BB-8496-58BF12F8C630}" type="presOf" srcId="{E3B28291-C5C4-459A-AC79-031629A9D1BE}" destId="{0AC1EBC3-7E87-4150-9CC1-27B4B37FF688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26D0B728-5EAE-47E0-A4D4-69CC49107D58}" type="presOf" srcId="{34382D50-621A-4A05-9065-A112D99970AE}" destId="{1D6844D4-E060-4C85-984F-139106F80C7D}" srcOrd="1" destOrd="0" presId="urn:microsoft.com/office/officeart/2005/8/layout/vProcess5"/>
    <dgm:cxn modelId="{133484A0-AA9F-43BC-A6C2-38262458626A}" type="presOf" srcId="{ACD18111-45ED-4A80-92C7-ABAB240A8206}" destId="{4951CF7E-0FA4-4138-A48D-D3B685E86225}" srcOrd="0" destOrd="0" presId="urn:microsoft.com/office/officeart/2005/8/layout/vProcess5"/>
    <dgm:cxn modelId="{F510FE26-1504-4012-9192-40A3A1221C8A}" type="presOf" srcId="{1D4ED67C-3299-4782-9D4C-4334E81E8902}" destId="{91CC9034-94A6-4D99-8A1E-1E21BD968931}" srcOrd="0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980F40C1-7799-400D-A0C2-1CEF592FA769}" type="presParOf" srcId="{51DC2606-A82C-499A-812D-F3E91061ED98}" destId="{F5E159B9-B1AD-40F8-98EA-681CF3E10B25}" srcOrd="1" destOrd="0" presId="urn:microsoft.com/office/officeart/2005/8/layout/vProcess5"/>
    <dgm:cxn modelId="{1ADC2A9F-5975-4229-B4AA-7D14167054D2}" type="presParOf" srcId="{51DC2606-A82C-499A-812D-F3E91061ED98}" destId="{0AC1EBC3-7E87-4150-9CC1-27B4B37FF688}" srcOrd="2" destOrd="0" presId="urn:microsoft.com/office/officeart/2005/8/layout/vProcess5"/>
    <dgm:cxn modelId="{B74FBBDF-CB5A-4405-A184-C1B98509BD9E}" type="presParOf" srcId="{51DC2606-A82C-499A-812D-F3E91061ED98}" destId="{8A086737-6B10-4027-8CD6-613AB469E993}" srcOrd="3" destOrd="0" presId="urn:microsoft.com/office/officeart/2005/8/layout/vProcess5"/>
    <dgm:cxn modelId="{BC88D3DC-8AF9-427A-B993-39DC0B354EB4}" type="presParOf" srcId="{51DC2606-A82C-499A-812D-F3E91061ED98}" destId="{91CC9034-94A6-4D99-8A1E-1E21BD968931}" srcOrd="4" destOrd="0" presId="urn:microsoft.com/office/officeart/2005/8/layout/vProcess5"/>
    <dgm:cxn modelId="{138FB20B-A2B8-497C-85EB-5DB9207801B1}" type="presParOf" srcId="{51DC2606-A82C-499A-812D-F3E91061ED98}" destId="{63652AA8-B2D9-453C-9676-CEB4F7B92AAE}" srcOrd="5" destOrd="0" presId="urn:microsoft.com/office/officeart/2005/8/layout/vProcess5"/>
    <dgm:cxn modelId="{1336594E-E374-4918-808A-CE4D70C0148B}" type="presParOf" srcId="{51DC2606-A82C-499A-812D-F3E91061ED98}" destId="{AE296A3F-4A90-41ED-B00B-C1317A6E488A}" srcOrd="6" destOrd="0" presId="urn:microsoft.com/office/officeart/2005/8/layout/vProcess5"/>
    <dgm:cxn modelId="{81D84794-9273-4E3B-A7BD-5C37FF4CA0CD}" type="presParOf" srcId="{51DC2606-A82C-499A-812D-F3E91061ED98}" destId="{F54C0110-93E6-455B-AC9B-4A7AD984AE3F}" srcOrd="7" destOrd="0" presId="urn:microsoft.com/office/officeart/2005/8/layout/vProcess5"/>
    <dgm:cxn modelId="{B5923EF6-463D-4FDF-A9D5-33A600D63BD0}" type="presParOf" srcId="{51DC2606-A82C-499A-812D-F3E91061ED98}" destId="{D0D34B47-A005-439A-B57A-538515DD1D70}" srcOrd="8" destOrd="0" presId="urn:microsoft.com/office/officeart/2005/8/layout/vProcess5"/>
    <dgm:cxn modelId="{945F3398-4838-4680-AC71-5A8E0DB927AD}" type="presParOf" srcId="{51DC2606-A82C-499A-812D-F3E91061ED98}" destId="{4951CF7E-0FA4-4138-A48D-D3B685E86225}" srcOrd="9" destOrd="0" presId="urn:microsoft.com/office/officeart/2005/8/layout/vProcess5"/>
    <dgm:cxn modelId="{AE938DAA-DA56-4FC4-9040-26AFF8B6E51F}" type="presParOf" srcId="{51DC2606-A82C-499A-812D-F3E91061ED98}" destId="{41FDDF5D-D49C-4C3D-907A-7900C33A79EF}" srcOrd="10" destOrd="0" presId="urn:microsoft.com/office/officeart/2005/8/layout/vProcess5"/>
    <dgm:cxn modelId="{37C4B901-2817-4CBB-A801-89952D5A72F2}" type="presParOf" srcId="{51DC2606-A82C-499A-812D-F3E91061ED98}" destId="{A82BE499-CA3F-4452-9578-C16C3A49184F}" srcOrd="11" destOrd="0" presId="urn:microsoft.com/office/officeart/2005/8/layout/vProcess5"/>
    <dgm:cxn modelId="{8CBD0EBB-3774-4AFD-939F-3F8C13026B85}" type="presParOf" srcId="{51DC2606-A82C-499A-812D-F3E91061ED98}" destId="{1D6844D4-E060-4C85-984F-139106F80C7D}" srcOrd="12" destOrd="0" presId="urn:microsoft.com/office/officeart/2005/8/layout/vProcess5"/>
    <dgm:cxn modelId="{FBE0C868-7A7D-471F-BE2C-98960C67DB7E}" type="presParOf" srcId="{51DC2606-A82C-499A-812D-F3E91061ED98}" destId="{D1A41427-D2D8-4013-9502-01258B8F6A1B}" srcOrd="13" destOrd="0" presId="urn:microsoft.com/office/officeart/2005/8/layout/vProcess5"/>
    <dgm:cxn modelId="{B5D76D84-6685-4B5A-9387-76A9D77EEBFF}" type="presParOf" srcId="{51DC2606-A82C-499A-812D-F3E91061ED98}" destId="{E2DC8125-8276-4DBF-841B-BEAE92DBD1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3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</a:t>
          </a:r>
          <a:r>
            <a:rPr lang="es-MX" sz="2300" b="1" dirty="0" smtClean="0">
              <a:latin typeface="Calibri" panose="020F0502020204030204" pitchFamily="34" charset="0"/>
              <a:ea typeface="MS Mincho"/>
              <a:cs typeface="Times New Roman"/>
            </a:rPr>
            <a:t>Clasificación de obras por Rubro de Gasto conforme a la LCF</a:t>
          </a:r>
          <a:endParaRPr lang="es-MX" sz="2300" dirty="0">
            <a:solidFill>
              <a:srgbClr val="FFFF00"/>
            </a:solidFill>
          </a:endParaRPr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 sz="2200"/>
        </a:p>
      </dgm:t>
    </dgm:pt>
    <dgm:pt modelId="{BC485FF1-10D2-4A05-A0FD-D1F300E4F281}" type="sibTrans" cxnId="{376690C3-2865-459E-A50D-2ED3F4675AC8}">
      <dgm:prSet custT="1"/>
      <dgm:spPr/>
      <dgm:t>
        <a:bodyPr/>
        <a:lstStyle/>
        <a:p>
          <a:endParaRPr lang="es-MX" sz="2200" dirty="0"/>
        </a:p>
      </dgm:t>
    </dgm:pt>
    <dgm:pt modelId="{E3B28291-C5C4-459A-AC79-031629A9D1BE}">
      <dgm:prSet phldrT="[Texto]" custT="1"/>
      <dgm:spPr/>
      <dgm:t>
        <a:bodyPr/>
        <a:lstStyle/>
        <a:p>
          <a:pPr marL="363538" indent="-363538"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b) Identificación de las obras no consideradas en los rubros de la LCF</a:t>
          </a:r>
          <a:endParaRPr lang="es-MX" sz="2100" b="1" dirty="0"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 sz="2200"/>
        </a:p>
      </dgm:t>
    </dgm:pt>
    <dgm:pt modelId="{5726417A-9B70-4405-B962-E4E4E5544BFE}" type="sibTrans" cxnId="{FE109C10-372E-4D9B-9A5A-008B93D095A7}">
      <dgm:prSet custT="1"/>
      <dgm:spPr/>
      <dgm:t>
        <a:bodyPr/>
        <a:lstStyle/>
        <a:p>
          <a:endParaRPr lang="es-MX" sz="2200" dirty="0"/>
        </a:p>
      </dgm:t>
    </dgm:pt>
    <dgm:pt modelId="{34382D50-621A-4A05-9065-A112D99970AE}">
      <dgm:prSet phldrT="[Texto]" custT="1"/>
      <dgm:spPr/>
      <dgm:t>
        <a:bodyPr/>
        <a:lstStyle/>
        <a:p>
          <a:pPr marL="363538" indent="-363538"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Identificación de los niveles de rezago social de las localidades donde se ejecutaron las obras del fondo</a:t>
          </a:r>
          <a:endParaRPr lang="es-MX" sz="2100" b="1" dirty="0"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 sz="2200"/>
        </a:p>
      </dgm:t>
    </dgm:pt>
    <dgm:pt modelId="{627A27BB-BC82-4986-B8E0-4A794C49F68C}" type="sibTrans" cxnId="{4754A36F-D17D-46CC-830E-20F5F5B3FC05}">
      <dgm:prSet custT="1"/>
      <dgm:spPr/>
      <dgm:t>
        <a:bodyPr/>
        <a:lstStyle/>
        <a:p>
          <a:endParaRPr lang="es-MX" sz="2200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Ubicación de las obras en las ZAP´s</a:t>
          </a:r>
          <a:endParaRPr lang="es-MX" sz="2100" dirty="0">
            <a:solidFill>
              <a:srgbClr val="FFFF00"/>
            </a:solidFill>
          </a:endParaRPr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 sz="2200"/>
        </a:p>
      </dgm:t>
    </dgm:pt>
    <dgm:pt modelId="{ACD18111-45ED-4A80-92C7-ABAB240A8206}" type="sibTrans" cxnId="{ED228039-9BE1-4243-8305-CA37053872E1}">
      <dgm:prSet custT="1"/>
      <dgm:spPr/>
      <dgm:t>
        <a:bodyPr/>
        <a:lstStyle/>
        <a:p>
          <a:endParaRPr lang="es-MX" sz="2200" dirty="0"/>
        </a:p>
      </dgm:t>
    </dgm:pt>
    <dgm:pt modelId="{9AF0E13B-9C33-40DA-897E-9C94DF962A1C}">
      <dgm:prSet phldrT="[Texto]" custT="1"/>
      <dgm:spPr/>
      <dgm:t>
        <a:bodyPr/>
        <a:lstStyle/>
        <a:p>
          <a:pPr marL="363538" indent="-363538" algn="just"/>
          <a:r>
            <a:rPr lang="es-MX" sz="20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Identificación de los niveles de pobreza extrema de las localidades donde se ejecutaron las obras del fondo</a:t>
          </a:r>
          <a:endParaRPr lang="es-MX" sz="2000" b="1" dirty="0">
            <a:effectLst/>
            <a:latin typeface="Calibri" panose="020F0502020204030204" pitchFamily="34" charset="0"/>
            <a:ea typeface="MS Mincho"/>
            <a:cs typeface="Times New Roman"/>
          </a:endParaRPr>
        </a:p>
      </dgm:t>
    </dgm:pt>
    <dgm:pt modelId="{8D75F936-5C1F-414B-8FFF-7D7279183038}" type="parTrans" cxnId="{8FFAE092-A5B0-42D9-874A-CE31F0EFBB92}">
      <dgm:prSet/>
      <dgm:spPr/>
      <dgm:t>
        <a:bodyPr/>
        <a:lstStyle/>
        <a:p>
          <a:endParaRPr lang="es-ES"/>
        </a:p>
      </dgm:t>
    </dgm:pt>
    <dgm:pt modelId="{6C826976-24E0-41BA-8F4F-F380CC9759BE}" type="sibTrans" cxnId="{8FFAE092-A5B0-42D9-874A-CE31F0EFBB92}">
      <dgm:prSet/>
      <dgm:spPr/>
      <dgm:t>
        <a:bodyPr/>
        <a:lstStyle/>
        <a:p>
          <a:endParaRPr lang="es-ES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F5E159B9-B1AD-40F8-98EA-681CF3E10B25}" type="pres">
      <dgm:prSet presAssocID="{134046FE-B38C-449F-A0B4-6AECFA19878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C1EBC3-7E87-4150-9CC1-27B4B37FF688}" type="pres">
      <dgm:prSet presAssocID="{134046FE-B38C-449F-A0B4-6AECFA19878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086737-6B10-4027-8CD6-613AB469E993}" type="pres">
      <dgm:prSet presAssocID="{134046FE-B38C-449F-A0B4-6AECFA198788}" presName="FiveNodes_3" presStyleLbl="node1" presStyleIdx="2" presStyleCnt="5" custScaleY="121000" custLinFactNeighborY="99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CC9034-94A6-4D99-8A1E-1E21BD968931}" type="pres">
      <dgm:prSet presAssocID="{134046FE-B38C-449F-A0B4-6AECFA198788}" presName="FiveNodes_4" presStyleLbl="node1" presStyleIdx="3" presStyleCnt="5" custScaleY="75132" custLinFactNeighborY="53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52AA8-B2D9-453C-9676-CEB4F7B92AAE}" type="pres">
      <dgm:prSet presAssocID="{134046FE-B38C-449F-A0B4-6AECFA198788}" presName="FiveNodes_5" presStyleLbl="node1" presStyleIdx="4" presStyleCnt="5" custScaleY="121000" custLinFactNeighborY="3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296A3F-4A90-41ED-B00B-C1317A6E488A}" type="pres">
      <dgm:prSet presAssocID="{134046FE-B38C-449F-A0B4-6AECFA1987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C0110-93E6-455B-AC9B-4A7AD984AE3F}" type="pres">
      <dgm:prSet presAssocID="{134046FE-B38C-449F-A0B4-6AECFA1987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D34B47-A005-439A-B57A-538515DD1D70}" type="pres">
      <dgm:prSet presAssocID="{134046FE-B38C-449F-A0B4-6AECFA1987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51CF7E-0FA4-4138-A48D-D3B685E86225}" type="pres">
      <dgm:prSet presAssocID="{134046FE-B38C-449F-A0B4-6AECFA1987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FDDF5D-D49C-4C3D-907A-7900C33A79EF}" type="pres">
      <dgm:prSet presAssocID="{134046FE-B38C-449F-A0B4-6AECFA1987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2BE499-CA3F-4452-9578-C16C3A49184F}" type="pres">
      <dgm:prSet presAssocID="{134046FE-B38C-449F-A0B4-6AECFA1987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6844D4-E060-4C85-984F-139106F80C7D}" type="pres">
      <dgm:prSet presAssocID="{134046FE-B38C-449F-A0B4-6AECFA1987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41427-D2D8-4013-9502-01258B8F6A1B}" type="pres">
      <dgm:prSet presAssocID="{134046FE-B38C-449F-A0B4-6AECFA1987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C8125-8276-4DBF-841B-BEAE92DBD176}" type="pres">
      <dgm:prSet presAssocID="{134046FE-B38C-449F-A0B4-6AECFA1987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DFB28E-C9F1-4585-88A2-972C12C8A4DA}" type="presOf" srcId="{E3B28291-C5C4-459A-AC79-031629A9D1BE}" destId="{A82BE499-CA3F-4452-9578-C16C3A49184F}" srcOrd="1" destOrd="0" presId="urn:microsoft.com/office/officeart/2005/8/layout/vProcess5"/>
    <dgm:cxn modelId="{532FB65F-C471-4ECE-91B9-879240B5768F}" type="presOf" srcId="{0999C2C4-DB99-40CC-BC14-0D778D681D3A}" destId="{F5E159B9-B1AD-40F8-98EA-681CF3E10B25}" srcOrd="0" destOrd="0" presId="urn:microsoft.com/office/officeart/2005/8/layout/vProcess5"/>
    <dgm:cxn modelId="{877D8B52-7532-43C0-9F04-0B877F99E6E0}" type="presOf" srcId="{34382D50-621A-4A05-9065-A112D99970AE}" destId="{1D6844D4-E060-4C85-984F-139106F80C7D}" srcOrd="1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1551014C-0A5D-4EF4-AEC6-E07DCA64B6FF}" type="presOf" srcId="{BC485FF1-10D2-4A05-A0FD-D1F300E4F281}" destId="{AE296A3F-4A90-41ED-B00B-C1317A6E488A}" srcOrd="0" destOrd="0" presId="urn:microsoft.com/office/officeart/2005/8/layout/vProcess5"/>
    <dgm:cxn modelId="{DE59DC06-86EE-48EF-86D1-C1ED3D3B0573}" type="presOf" srcId="{1D4ED67C-3299-4782-9D4C-4334E81E8902}" destId="{91CC9034-94A6-4D99-8A1E-1E21BD968931}" srcOrd="0" destOrd="0" presId="urn:microsoft.com/office/officeart/2005/8/layout/vProcess5"/>
    <dgm:cxn modelId="{FD0EC4D7-5ADD-49BE-B421-C5F77185086C}" type="presOf" srcId="{34382D50-621A-4A05-9065-A112D99970AE}" destId="{8A086737-6B10-4027-8CD6-613AB469E993}" srcOrd="0" destOrd="0" presId="urn:microsoft.com/office/officeart/2005/8/layout/vProcess5"/>
    <dgm:cxn modelId="{8B989611-E635-48EE-BE88-176C664737CF}" type="presOf" srcId="{9AF0E13B-9C33-40DA-897E-9C94DF962A1C}" destId="{E2DC8125-8276-4DBF-841B-BEAE92DBD176}" srcOrd="1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14AC1A12-B82C-41A4-A5A1-AE3FB7E64D94}" type="presOf" srcId="{ACD18111-45ED-4A80-92C7-ABAB240A8206}" destId="{4951CF7E-0FA4-4138-A48D-D3B685E86225}" srcOrd="0" destOrd="0" presId="urn:microsoft.com/office/officeart/2005/8/layout/vProcess5"/>
    <dgm:cxn modelId="{ABA9135D-0918-4C28-8DEE-A3DCD5DBC87B}" type="presOf" srcId="{5726417A-9B70-4405-B962-E4E4E5544BFE}" destId="{F54C0110-93E6-455B-AC9B-4A7AD984AE3F}" srcOrd="0" destOrd="0" presId="urn:microsoft.com/office/officeart/2005/8/layout/vProcess5"/>
    <dgm:cxn modelId="{8FFAE092-A5B0-42D9-874A-CE31F0EFBB92}" srcId="{134046FE-B38C-449F-A0B4-6AECFA198788}" destId="{9AF0E13B-9C33-40DA-897E-9C94DF962A1C}" srcOrd="4" destOrd="0" parTransId="{8D75F936-5C1F-414B-8FFF-7D7279183038}" sibTransId="{6C826976-24E0-41BA-8F4F-F380CC9759BE}"/>
    <dgm:cxn modelId="{92C5E003-90D5-413F-B9A1-ACBF0EF61A77}" type="presOf" srcId="{627A27BB-BC82-4986-B8E0-4A794C49F68C}" destId="{D0D34B47-A005-439A-B57A-538515DD1D70}" srcOrd="0" destOrd="0" presId="urn:microsoft.com/office/officeart/2005/8/layout/vProcess5"/>
    <dgm:cxn modelId="{296DBA97-F536-496F-B590-AC9CC7FEE787}" type="presOf" srcId="{E3B28291-C5C4-459A-AC79-031629A9D1BE}" destId="{0AC1EBC3-7E87-4150-9CC1-27B4B37FF688}" srcOrd="0" destOrd="0" presId="urn:microsoft.com/office/officeart/2005/8/layout/vProcess5"/>
    <dgm:cxn modelId="{866D280F-B8DF-47A8-83DD-388FAF404E73}" type="presOf" srcId="{0999C2C4-DB99-40CC-BC14-0D778D681D3A}" destId="{41FDDF5D-D49C-4C3D-907A-7900C33A79EF}" srcOrd="1" destOrd="0" presId="urn:microsoft.com/office/officeart/2005/8/layout/vProcess5"/>
    <dgm:cxn modelId="{28ED01A4-A6A5-4050-9175-3D946934A1E5}" type="presOf" srcId="{9AF0E13B-9C33-40DA-897E-9C94DF962A1C}" destId="{63652AA8-B2D9-453C-9676-CEB4F7B92AAE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BC54C0A3-CD8A-4B64-88E7-AD2B13DCE7C0}" type="presOf" srcId="{1D4ED67C-3299-4782-9D4C-4334E81E8902}" destId="{D1A41427-D2D8-4013-9502-01258B8F6A1B}" srcOrd="1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F29421D6-8409-48F0-B592-527E9C86F476}" type="presParOf" srcId="{51DC2606-A82C-499A-812D-F3E91061ED98}" destId="{F5E159B9-B1AD-40F8-98EA-681CF3E10B25}" srcOrd="1" destOrd="0" presId="urn:microsoft.com/office/officeart/2005/8/layout/vProcess5"/>
    <dgm:cxn modelId="{753053C6-7570-4435-90B8-9F7D21C5ECF8}" type="presParOf" srcId="{51DC2606-A82C-499A-812D-F3E91061ED98}" destId="{0AC1EBC3-7E87-4150-9CC1-27B4B37FF688}" srcOrd="2" destOrd="0" presId="urn:microsoft.com/office/officeart/2005/8/layout/vProcess5"/>
    <dgm:cxn modelId="{1FF83700-D914-4729-BE4B-1A42A6D7035A}" type="presParOf" srcId="{51DC2606-A82C-499A-812D-F3E91061ED98}" destId="{8A086737-6B10-4027-8CD6-613AB469E993}" srcOrd="3" destOrd="0" presId="urn:microsoft.com/office/officeart/2005/8/layout/vProcess5"/>
    <dgm:cxn modelId="{33078926-5A0B-4249-9BAD-0A8426D5E01F}" type="presParOf" srcId="{51DC2606-A82C-499A-812D-F3E91061ED98}" destId="{91CC9034-94A6-4D99-8A1E-1E21BD968931}" srcOrd="4" destOrd="0" presId="urn:microsoft.com/office/officeart/2005/8/layout/vProcess5"/>
    <dgm:cxn modelId="{91E3F584-179A-471E-8A05-2D3D9A15232D}" type="presParOf" srcId="{51DC2606-A82C-499A-812D-F3E91061ED98}" destId="{63652AA8-B2D9-453C-9676-CEB4F7B92AAE}" srcOrd="5" destOrd="0" presId="urn:microsoft.com/office/officeart/2005/8/layout/vProcess5"/>
    <dgm:cxn modelId="{953640F4-DEBC-4C5F-9AF9-8FD14A944433}" type="presParOf" srcId="{51DC2606-A82C-499A-812D-F3E91061ED98}" destId="{AE296A3F-4A90-41ED-B00B-C1317A6E488A}" srcOrd="6" destOrd="0" presId="urn:microsoft.com/office/officeart/2005/8/layout/vProcess5"/>
    <dgm:cxn modelId="{19DE5F3A-EB68-4C4D-A4B2-E2D3540FEAA7}" type="presParOf" srcId="{51DC2606-A82C-499A-812D-F3E91061ED98}" destId="{F54C0110-93E6-455B-AC9B-4A7AD984AE3F}" srcOrd="7" destOrd="0" presId="urn:microsoft.com/office/officeart/2005/8/layout/vProcess5"/>
    <dgm:cxn modelId="{7D58D27F-0730-4E14-A6CA-F73D651979A0}" type="presParOf" srcId="{51DC2606-A82C-499A-812D-F3E91061ED98}" destId="{D0D34B47-A005-439A-B57A-538515DD1D70}" srcOrd="8" destOrd="0" presId="urn:microsoft.com/office/officeart/2005/8/layout/vProcess5"/>
    <dgm:cxn modelId="{868C6D15-091A-45A3-8A98-7C2111D9E6A6}" type="presParOf" srcId="{51DC2606-A82C-499A-812D-F3E91061ED98}" destId="{4951CF7E-0FA4-4138-A48D-D3B685E86225}" srcOrd="9" destOrd="0" presId="urn:microsoft.com/office/officeart/2005/8/layout/vProcess5"/>
    <dgm:cxn modelId="{F2FF2183-5096-402E-9E72-3929A91E4153}" type="presParOf" srcId="{51DC2606-A82C-499A-812D-F3E91061ED98}" destId="{41FDDF5D-D49C-4C3D-907A-7900C33A79EF}" srcOrd="10" destOrd="0" presId="urn:microsoft.com/office/officeart/2005/8/layout/vProcess5"/>
    <dgm:cxn modelId="{EE8E1948-B43B-43D5-8F80-FE9B8086BC41}" type="presParOf" srcId="{51DC2606-A82C-499A-812D-F3E91061ED98}" destId="{A82BE499-CA3F-4452-9578-C16C3A49184F}" srcOrd="11" destOrd="0" presId="urn:microsoft.com/office/officeart/2005/8/layout/vProcess5"/>
    <dgm:cxn modelId="{28698FC8-B4D7-4D32-9674-81E081BCD3C7}" type="presParOf" srcId="{51DC2606-A82C-499A-812D-F3E91061ED98}" destId="{1D6844D4-E060-4C85-984F-139106F80C7D}" srcOrd="12" destOrd="0" presId="urn:microsoft.com/office/officeart/2005/8/layout/vProcess5"/>
    <dgm:cxn modelId="{20F2C7C9-0A99-418B-870D-661A63D6D498}" type="presParOf" srcId="{51DC2606-A82C-499A-812D-F3E91061ED98}" destId="{D1A41427-D2D8-4013-9502-01258B8F6A1B}" srcOrd="13" destOrd="0" presId="urn:microsoft.com/office/officeart/2005/8/layout/vProcess5"/>
    <dgm:cxn modelId="{0AA89263-8B07-418F-9BA6-811AC9C11EA0}" type="presParOf" srcId="{51DC2606-A82C-499A-812D-F3E91061ED98}" destId="{E2DC8125-8276-4DBF-841B-BEAE92DBD1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l" defTabSz="1022350"/>
          <a:r>
            <a:rPr lang="es-MX" sz="23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f) </a:t>
          </a:r>
          <a:r>
            <a:rPr lang="es-MX" sz="2300" b="1" dirty="0" smtClean="0">
              <a:latin typeface="Calibri" panose="020F0502020204030204" pitchFamily="34" charset="0"/>
              <a:ea typeface="MS Mincho"/>
              <a:cs typeface="Times New Roman"/>
            </a:rPr>
            <a:t>Determinación de los porcentajes de inversión: </a:t>
          </a:r>
        </a:p>
        <a:p>
          <a:pPr marL="363538" indent="-363538" algn="l" defTabSz="1022350"/>
          <a:r>
            <a:rPr lang="es-MX" sz="2300" b="1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1.- En ZAP´s</a:t>
          </a:r>
        </a:p>
        <a:p>
          <a:pPr marL="363538" indent="-363538" algn="l" defTabSz="985838">
            <a:tabLst/>
          </a:pPr>
          <a:r>
            <a:rPr lang="es-MX" sz="2300" b="1" dirty="0" smtClean="0">
              <a:solidFill>
                <a:srgbClr val="FFFF00"/>
              </a:solidFill>
              <a:latin typeface="Calibri" panose="020F0502020204030204" pitchFamily="34" charset="0"/>
              <a:cs typeface="Times New Roman"/>
            </a:rPr>
            <a:t>2.- Proyectos de Incidencia Directa</a:t>
          </a:r>
        </a:p>
        <a:p>
          <a:pPr marL="363538" indent="-363538" algn="l" defTabSz="1022350"/>
          <a:r>
            <a:rPr lang="es-MX" sz="2300" b="1" dirty="0" smtClean="0">
              <a:solidFill>
                <a:srgbClr val="FFFF00"/>
              </a:solidFill>
              <a:latin typeface="Calibri" panose="020F0502020204030204" pitchFamily="34" charset="0"/>
              <a:cs typeface="Times New Roman"/>
            </a:rPr>
            <a:t>3.- Proyectos de Incidencia Indirecta</a:t>
          </a:r>
        </a:p>
        <a:p>
          <a:pPr marL="363538" indent="-363538" algn="l" defTabSz="1022350"/>
          <a:r>
            <a:rPr lang="es-MX" sz="2300" b="1" dirty="0" smtClean="0">
              <a:solidFill>
                <a:srgbClr val="FFFF00"/>
              </a:solidFill>
              <a:latin typeface="Calibri" panose="020F0502020204030204" pitchFamily="34" charset="0"/>
              <a:cs typeface="Times New Roman"/>
            </a:rPr>
            <a:t>4.- Proyectos especiales (pavimentos)</a:t>
          </a:r>
          <a:endParaRPr lang="es-MX" sz="2300" dirty="0">
            <a:solidFill>
              <a:srgbClr val="FFFF00"/>
            </a:solidFill>
          </a:endParaRPr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 sz="2200"/>
        </a:p>
      </dgm:t>
    </dgm:pt>
    <dgm:pt modelId="{BC485FF1-10D2-4A05-A0FD-D1F300E4F281}" type="sibTrans" cxnId="{376690C3-2865-459E-A50D-2ED3F4675AC8}">
      <dgm:prSet custT="1"/>
      <dgm:spPr/>
      <dgm:t>
        <a:bodyPr/>
        <a:lstStyle/>
        <a:p>
          <a:endParaRPr lang="es-MX" sz="2200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1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g) Visita física para confirmar la existencia de las obras</a:t>
          </a:r>
          <a:endParaRPr lang="es-MX" sz="2100" dirty="0">
            <a:solidFill>
              <a:srgbClr val="FFFF00"/>
            </a:solidFill>
          </a:endParaRPr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 sz="2200"/>
        </a:p>
      </dgm:t>
    </dgm:pt>
    <dgm:pt modelId="{ACD18111-45ED-4A80-92C7-ABAB240A8206}" type="sibTrans" cxnId="{ED228039-9BE1-4243-8305-CA37053872E1}">
      <dgm:prSet custT="1"/>
      <dgm:spPr/>
      <dgm:t>
        <a:bodyPr/>
        <a:lstStyle/>
        <a:p>
          <a:endParaRPr lang="es-MX" sz="2200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36B9628F-A4BC-4457-9D69-78F8C81508EB}" type="pres">
      <dgm:prSet presAssocID="{134046FE-B38C-449F-A0B4-6AECFA198788}" presName="TwoNodes_1" presStyleLbl="node1" presStyleIdx="0" presStyleCnt="2" custScaleY="177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9279BD-6674-4F4C-8DA5-CD00C51ED94C}" type="pres">
      <dgm:prSet presAssocID="{134046FE-B38C-449F-A0B4-6AECFA198788}" presName="TwoNodes_2" presStyleLbl="node1" presStyleIdx="1" presStyleCnt="2" custScaleY="35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9458CE-96E4-4574-AF0C-56E2FC06623C}" type="pres">
      <dgm:prSet presAssocID="{134046FE-B38C-449F-A0B4-6AECFA198788}" presName="TwoConn_1-2" presStyleLbl="fgAccFollowNode1" presStyleIdx="0" presStyleCnt="1" custLinFactNeighborY="601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C743C-B4CB-432C-917B-6F8691EDA16C}" type="pres">
      <dgm:prSet presAssocID="{134046FE-B38C-449F-A0B4-6AECFA19878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F33DE-98ED-4EB8-AB9A-975D36FFDA41}" type="pres">
      <dgm:prSet presAssocID="{134046FE-B38C-449F-A0B4-6AECFA19878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9E93B7-1D9E-4BB2-ACEB-C79846207A37}" type="presOf" srcId="{1D4ED67C-3299-4782-9D4C-4334E81E8902}" destId="{579279BD-6674-4F4C-8DA5-CD00C51ED94C}" srcOrd="0" destOrd="0" presId="urn:microsoft.com/office/officeart/2005/8/layout/vProcess5"/>
    <dgm:cxn modelId="{BBDC9237-C2F6-4652-97F9-2BAB14CFE1E2}" type="presOf" srcId="{0999C2C4-DB99-40CC-BC14-0D778D681D3A}" destId="{36B9628F-A4BC-4457-9D69-78F8C81508EB}" srcOrd="0" destOrd="0" presId="urn:microsoft.com/office/officeart/2005/8/layout/vProcess5"/>
    <dgm:cxn modelId="{BC9D1765-4E2D-43A5-BF54-170355E2F4D7}" type="presOf" srcId="{BC485FF1-10D2-4A05-A0FD-D1F300E4F281}" destId="{C09458CE-96E4-4574-AF0C-56E2FC06623C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ED228039-9BE1-4243-8305-CA37053872E1}" srcId="{134046FE-B38C-449F-A0B4-6AECFA198788}" destId="{1D4ED67C-3299-4782-9D4C-4334E81E8902}" srcOrd="1" destOrd="0" parTransId="{4C167929-FCB8-417F-982D-51393CBBFA9B}" sibTransId="{ACD18111-45ED-4A80-92C7-ABAB240A8206}"/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D9F3F452-7BFF-4DBC-AF4B-03A0C1C2E40C}" type="presOf" srcId="{0999C2C4-DB99-40CC-BC14-0D778D681D3A}" destId="{150C743C-B4CB-432C-917B-6F8691EDA16C}" srcOrd="1" destOrd="0" presId="urn:microsoft.com/office/officeart/2005/8/layout/vProcess5"/>
    <dgm:cxn modelId="{F65AA474-C908-48D3-AC3B-3232BDC92528}" type="presOf" srcId="{1D4ED67C-3299-4782-9D4C-4334E81E8902}" destId="{BAFF33DE-98ED-4EB8-AB9A-975D36FFDA41}" srcOrd="1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4E586BE3-E095-4809-867E-FF14450E5CFB}" type="presParOf" srcId="{51DC2606-A82C-499A-812D-F3E91061ED98}" destId="{36B9628F-A4BC-4457-9D69-78F8C81508EB}" srcOrd="1" destOrd="0" presId="urn:microsoft.com/office/officeart/2005/8/layout/vProcess5"/>
    <dgm:cxn modelId="{C3E1B535-580B-41C9-87FF-E23B0CFDCA43}" type="presParOf" srcId="{51DC2606-A82C-499A-812D-F3E91061ED98}" destId="{579279BD-6674-4F4C-8DA5-CD00C51ED94C}" srcOrd="2" destOrd="0" presId="urn:microsoft.com/office/officeart/2005/8/layout/vProcess5"/>
    <dgm:cxn modelId="{CEA6353A-D915-4C40-9C8F-F47F3ED9E3A6}" type="presParOf" srcId="{51DC2606-A82C-499A-812D-F3E91061ED98}" destId="{C09458CE-96E4-4574-AF0C-56E2FC06623C}" srcOrd="3" destOrd="0" presId="urn:microsoft.com/office/officeart/2005/8/layout/vProcess5"/>
    <dgm:cxn modelId="{56EFB744-B7D0-43F9-B69A-5346AB48CBC7}" type="presParOf" srcId="{51DC2606-A82C-499A-812D-F3E91061ED98}" destId="{150C743C-B4CB-432C-917B-6F8691EDA16C}" srcOrd="4" destOrd="0" presId="urn:microsoft.com/office/officeart/2005/8/layout/vProcess5"/>
    <dgm:cxn modelId="{5D33D80F-B254-44B5-8DBE-5030E951D053}" type="presParOf" srcId="{51DC2606-A82C-499A-812D-F3E91061ED98}" destId="{BAFF33DE-98ED-4EB8-AB9A-975D36FFDA4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Cierre del ejercicio del fondo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Informes Trimestrales (SHCP)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Información trimestral contenida en la pagina de internet</a:t>
          </a:r>
          <a:endParaRPr lang="es-MX" sz="24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Auxiliares contables</a:t>
          </a:r>
          <a:endParaRPr lang="es-MX" sz="2400" dirty="0"/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/>
        </a:p>
      </dgm:t>
    </dgm:pt>
    <dgm:pt modelId="{ACD18111-45ED-4A80-92C7-ABAB240A8206}" type="sibTrans" cxnId="{ED228039-9BE1-4243-8305-CA37053872E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1EC08756-06D2-4184-A3FB-EB32455EB564}" type="pres">
      <dgm:prSet presAssocID="{134046FE-B38C-449F-A0B4-6AECFA1987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EB314-C4C3-4201-A344-A4D71BBAA82C}" type="pres">
      <dgm:prSet presAssocID="{134046FE-B38C-449F-A0B4-6AECFA19878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4F2CC0-A36F-4824-BB15-C14E45E18B5C}" type="pres">
      <dgm:prSet presAssocID="{134046FE-B38C-449F-A0B4-6AECFA19878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F85FC-F667-4A02-9E50-C9CF49DC53DB}" type="pres">
      <dgm:prSet presAssocID="{134046FE-B38C-449F-A0B4-6AECFA1987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ABAAB-551B-43F8-81CC-3FB93F45C0E9}" type="pres">
      <dgm:prSet presAssocID="{134046FE-B38C-449F-A0B4-6AECFA1987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09CAF-7E88-43D0-A409-E8F86F884AC1}" type="pres">
      <dgm:prSet presAssocID="{134046FE-B38C-449F-A0B4-6AECFA1987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D32A5-6FEA-495D-900C-048D04A472A6}" type="pres">
      <dgm:prSet presAssocID="{134046FE-B38C-449F-A0B4-6AECFA1987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21124-3021-43D4-9C31-0DB87C49EA49}" type="pres">
      <dgm:prSet presAssocID="{134046FE-B38C-449F-A0B4-6AECFA1987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D3AE11-0EEE-4F91-A962-1D320E689845}" type="pres">
      <dgm:prSet presAssocID="{134046FE-B38C-449F-A0B4-6AECFA1987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D59D1-7828-4B80-B61E-CC90294500C2}" type="pres">
      <dgm:prSet presAssocID="{134046FE-B38C-449F-A0B4-6AECFA1987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28A51-4192-489C-80B0-C0F8F4D6DC39}" type="pres">
      <dgm:prSet presAssocID="{134046FE-B38C-449F-A0B4-6AECFA1987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FC32FB2F-4FD4-4475-B4D0-6AF017634328}" type="presOf" srcId="{0999C2C4-DB99-40CC-BC14-0D778D681D3A}" destId="{24C21124-3021-43D4-9C31-0DB87C49EA49}" srcOrd="1" destOrd="0" presId="urn:microsoft.com/office/officeart/2005/8/layout/vProcess5"/>
    <dgm:cxn modelId="{D5B4A97E-62D8-443D-A5CD-FE1399FA19BB}" type="presOf" srcId="{E3B28291-C5C4-459A-AC79-031629A9D1BE}" destId="{D17EB314-C4C3-4201-A344-A4D71BBAA82C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057242CD-FF19-4FE2-B4F5-5195B164DDB4}" type="presOf" srcId="{1D4ED67C-3299-4782-9D4C-4334E81E8902}" destId="{A2E28A51-4192-489C-80B0-C0F8F4D6DC39}" srcOrd="1" destOrd="0" presId="urn:microsoft.com/office/officeart/2005/8/layout/vProcess5"/>
    <dgm:cxn modelId="{48C6ED93-70BF-4A50-A6D3-F836B8D39CFC}" type="presOf" srcId="{E3B28291-C5C4-459A-AC79-031629A9D1BE}" destId="{6BD3AE11-0EEE-4F91-A962-1D320E689845}" srcOrd="1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C3DD5BEA-FA00-4B18-A424-A491836814E9}" type="presOf" srcId="{34382D50-621A-4A05-9065-A112D99970AE}" destId="{6E4F2CC0-A36F-4824-BB15-C14E45E18B5C}" srcOrd="0" destOrd="0" presId="urn:microsoft.com/office/officeart/2005/8/layout/vProcess5"/>
    <dgm:cxn modelId="{9CF6DCD1-ECEF-4E9A-9FFE-43465682842D}" type="presOf" srcId="{0999C2C4-DB99-40CC-BC14-0D778D681D3A}" destId="{1EC08756-06D2-4184-A3FB-EB32455EB564}" srcOrd="0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9D9EF56D-D843-4E49-8D80-7119A9B17EDE}" type="presOf" srcId="{1D4ED67C-3299-4782-9D4C-4334E81E8902}" destId="{B21F85FC-F667-4A02-9E50-C9CF49DC53DB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B231FC55-86CA-405A-9319-22EDFFE56FC5}" type="presOf" srcId="{5726417A-9B70-4405-B962-E4E4E5544BFE}" destId="{62009CAF-7E88-43D0-A409-E8F86F884AC1}" srcOrd="0" destOrd="0" presId="urn:microsoft.com/office/officeart/2005/8/layout/vProcess5"/>
    <dgm:cxn modelId="{D1C13F9C-7B99-4CF3-A2F6-D24EBF4D90B1}" type="presOf" srcId="{627A27BB-BC82-4986-B8E0-4A794C49F68C}" destId="{FC3D32A5-6FEA-495D-900C-048D04A472A6}" srcOrd="0" destOrd="0" presId="urn:microsoft.com/office/officeart/2005/8/layout/vProcess5"/>
    <dgm:cxn modelId="{D2BFC840-9230-4ABF-A43B-CFB46112469D}" type="presOf" srcId="{BC485FF1-10D2-4A05-A0FD-D1F300E4F281}" destId="{F99ABAAB-551B-43F8-81CC-3FB93F45C0E9}" srcOrd="0" destOrd="0" presId="urn:microsoft.com/office/officeart/2005/8/layout/vProcess5"/>
    <dgm:cxn modelId="{EC1884F9-1B11-4742-B012-8A50F07CDD7A}" type="presOf" srcId="{34382D50-621A-4A05-9065-A112D99970AE}" destId="{EAED59D1-7828-4B80-B61E-CC90294500C2}" srcOrd="1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0B9D029A-2A05-4853-A734-FB3CAAE351BF}" type="presParOf" srcId="{51DC2606-A82C-499A-812D-F3E91061ED98}" destId="{1EC08756-06D2-4184-A3FB-EB32455EB564}" srcOrd="1" destOrd="0" presId="urn:microsoft.com/office/officeart/2005/8/layout/vProcess5"/>
    <dgm:cxn modelId="{008EA0B2-AA21-4C83-B89E-06C58462F27F}" type="presParOf" srcId="{51DC2606-A82C-499A-812D-F3E91061ED98}" destId="{D17EB314-C4C3-4201-A344-A4D71BBAA82C}" srcOrd="2" destOrd="0" presId="urn:microsoft.com/office/officeart/2005/8/layout/vProcess5"/>
    <dgm:cxn modelId="{DE9EEF73-532B-4E75-BCDA-A06ED370385A}" type="presParOf" srcId="{51DC2606-A82C-499A-812D-F3E91061ED98}" destId="{6E4F2CC0-A36F-4824-BB15-C14E45E18B5C}" srcOrd="3" destOrd="0" presId="urn:microsoft.com/office/officeart/2005/8/layout/vProcess5"/>
    <dgm:cxn modelId="{9D5F4815-36EE-4E81-A867-E0D60F283D90}" type="presParOf" srcId="{51DC2606-A82C-499A-812D-F3E91061ED98}" destId="{B21F85FC-F667-4A02-9E50-C9CF49DC53DB}" srcOrd="4" destOrd="0" presId="urn:microsoft.com/office/officeart/2005/8/layout/vProcess5"/>
    <dgm:cxn modelId="{F2FD6328-8C02-465A-A86C-8F3B0D2FCC5C}" type="presParOf" srcId="{51DC2606-A82C-499A-812D-F3E91061ED98}" destId="{F99ABAAB-551B-43F8-81CC-3FB93F45C0E9}" srcOrd="5" destOrd="0" presId="urn:microsoft.com/office/officeart/2005/8/layout/vProcess5"/>
    <dgm:cxn modelId="{916A27F3-9419-4118-B4A0-127BA1741A70}" type="presParOf" srcId="{51DC2606-A82C-499A-812D-F3E91061ED98}" destId="{62009CAF-7E88-43D0-A409-E8F86F884AC1}" srcOrd="6" destOrd="0" presId="urn:microsoft.com/office/officeart/2005/8/layout/vProcess5"/>
    <dgm:cxn modelId="{7613E4B7-9A04-4BC9-A16C-F13131EA242D}" type="presParOf" srcId="{51DC2606-A82C-499A-812D-F3E91061ED98}" destId="{FC3D32A5-6FEA-495D-900C-048D04A472A6}" srcOrd="7" destOrd="0" presId="urn:microsoft.com/office/officeart/2005/8/layout/vProcess5"/>
    <dgm:cxn modelId="{3307F52D-31AF-4703-8C14-D7F266A5638E}" type="presParOf" srcId="{51DC2606-A82C-499A-812D-F3E91061ED98}" destId="{24C21124-3021-43D4-9C31-0DB87C49EA49}" srcOrd="8" destOrd="0" presId="urn:microsoft.com/office/officeart/2005/8/layout/vProcess5"/>
    <dgm:cxn modelId="{666A8788-FA45-42AB-8E06-86516EF4B941}" type="presParOf" srcId="{51DC2606-A82C-499A-812D-F3E91061ED98}" destId="{6BD3AE11-0EEE-4F91-A962-1D320E689845}" srcOrd="9" destOrd="0" presId="urn:microsoft.com/office/officeart/2005/8/layout/vProcess5"/>
    <dgm:cxn modelId="{4EAD4612-8A16-4CF0-83C6-C5E6DA7E0984}" type="presParOf" srcId="{51DC2606-A82C-499A-812D-F3E91061ED98}" destId="{EAED59D1-7828-4B80-B61E-CC90294500C2}" srcOrd="10" destOrd="0" presId="urn:microsoft.com/office/officeart/2005/8/layout/vProcess5"/>
    <dgm:cxn modelId="{E2877868-159A-4235-8296-8F1FD9CC907A}" type="presParOf" srcId="{51DC2606-A82C-499A-812D-F3E91061ED98}" destId="{A2E28A51-4192-489C-80B0-C0F8F4D6DC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4046FE-B38C-449F-A0B4-6AECFA1987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99C2C4-DB99-40CC-BC14-0D778D681D3A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Confirmar que se reporto a la SHCP los cuatro trimestres sobre el ejercicio y destino del FISMDF</a:t>
          </a:r>
          <a:endParaRPr lang="es-MX" sz="2400" dirty="0"/>
        </a:p>
      </dgm:t>
    </dgm:pt>
    <dgm:pt modelId="{E91F07A2-7558-4271-BFC7-95A8392D4940}" type="parTrans" cxnId="{376690C3-2865-459E-A50D-2ED3F4675AC8}">
      <dgm:prSet/>
      <dgm:spPr/>
      <dgm:t>
        <a:bodyPr/>
        <a:lstStyle/>
        <a:p>
          <a:endParaRPr lang="es-MX"/>
        </a:p>
      </dgm:t>
    </dgm:pt>
    <dgm:pt modelId="{BC485FF1-10D2-4A05-A0FD-D1F300E4F281}" type="sibTrans" cxnId="{376690C3-2865-459E-A50D-2ED3F4675AC8}">
      <dgm:prSet/>
      <dgm:spPr/>
      <dgm:t>
        <a:bodyPr/>
        <a:lstStyle/>
        <a:p>
          <a:endParaRPr lang="es-MX" dirty="0"/>
        </a:p>
      </dgm:t>
    </dgm:pt>
    <dgm:pt modelId="{E3B28291-C5C4-459A-AC79-031629A9D1BE}">
      <dgm:prSet phldrT="[Texto]" custT="1"/>
      <dgm:spPr/>
      <dgm:t>
        <a:bodyPr/>
        <a:lstStyle/>
        <a:p>
          <a:pPr algn="just"/>
          <a:r>
            <a:rPr lang="es-MX" sz="2400" b="1" dirty="0" smtClean="0">
              <a:latin typeface="Calibri" panose="020F0502020204030204" pitchFamily="34" charset="0"/>
              <a:ea typeface="MS Mincho"/>
              <a:cs typeface="Times New Roman"/>
            </a:rPr>
            <a:t>b) Constatar que la información reportada considero los formatos a nivel fondo y financieros</a:t>
          </a:r>
          <a:endParaRPr lang="es-MX" sz="2400" dirty="0"/>
        </a:p>
      </dgm:t>
    </dgm:pt>
    <dgm:pt modelId="{702F9F7B-2D8C-433F-8225-E31B700F025E}" type="parTrans" cxnId="{FE109C10-372E-4D9B-9A5A-008B93D095A7}">
      <dgm:prSet/>
      <dgm:spPr/>
      <dgm:t>
        <a:bodyPr/>
        <a:lstStyle/>
        <a:p>
          <a:endParaRPr lang="es-MX"/>
        </a:p>
      </dgm:t>
    </dgm:pt>
    <dgm:pt modelId="{5726417A-9B70-4405-B962-E4E4E5544BFE}" type="sibTrans" cxnId="{FE109C10-372E-4D9B-9A5A-008B93D095A7}">
      <dgm:prSet/>
      <dgm:spPr/>
      <dgm:t>
        <a:bodyPr/>
        <a:lstStyle/>
        <a:p>
          <a:endParaRPr lang="es-MX" dirty="0"/>
        </a:p>
      </dgm:t>
    </dgm:pt>
    <dgm:pt modelId="{34382D50-621A-4A05-9065-A112D99970AE}">
      <dgm:prSet phldrT="[Texto]" custT="1"/>
      <dgm:spPr/>
      <dgm:t>
        <a:bodyPr/>
        <a:lstStyle/>
        <a:p>
          <a:pPr algn="just"/>
          <a:r>
            <a:rPr lang="es-MX" sz="22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Que cada trimestre se reporto el avance de los indicadores, avances e impacto de los programas y proyectos</a:t>
          </a:r>
          <a:endParaRPr lang="es-MX" sz="2200" dirty="0"/>
        </a:p>
      </dgm:t>
    </dgm:pt>
    <dgm:pt modelId="{7EE5A28A-BDAF-4BAB-97F4-6DB94DC6A51B}" type="parTrans" cxnId="{4754A36F-D17D-46CC-830E-20F5F5B3FC05}">
      <dgm:prSet/>
      <dgm:spPr/>
      <dgm:t>
        <a:bodyPr/>
        <a:lstStyle/>
        <a:p>
          <a:endParaRPr lang="es-MX"/>
        </a:p>
      </dgm:t>
    </dgm:pt>
    <dgm:pt modelId="{627A27BB-BC82-4986-B8E0-4A794C49F68C}" type="sibTrans" cxnId="{4754A36F-D17D-46CC-830E-20F5F5B3FC05}">
      <dgm:prSet/>
      <dgm:spPr/>
      <dgm:t>
        <a:bodyPr/>
        <a:lstStyle/>
        <a:p>
          <a:endParaRPr lang="es-MX" dirty="0"/>
        </a:p>
      </dgm:t>
    </dgm:pt>
    <dgm:pt modelId="{1D4ED67C-3299-4782-9D4C-4334E81E8902}">
      <dgm:prSet phldrT="[Texto]" custT="1"/>
      <dgm:spPr/>
      <dgm:t>
        <a:bodyPr/>
        <a:lstStyle/>
        <a:p>
          <a:pPr marL="363538" indent="-363538" algn="just"/>
          <a:r>
            <a:rPr lang="es-MX" sz="2400" b="1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Verificar que se publicaron en la pagina de internet los informes trimestrales</a:t>
          </a:r>
          <a:endParaRPr lang="es-MX" sz="2400" dirty="0"/>
        </a:p>
      </dgm:t>
    </dgm:pt>
    <dgm:pt modelId="{4C167929-FCB8-417F-982D-51393CBBFA9B}" type="parTrans" cxnId="{ED228039-9BE1-4243-8305-CA37053872E1}">
      <dgm:prSet/>
      <dgm:spPr/>
      <dgm:t>
        <a:bodyPr/>
        <a:lstStyle/>
        <a:p>
          <a:endParaRPr lang="es-MX"/>
        </a:p>
      </dgm:t>
    </dgm:pt>
    <dgm:pt modelId="{ACD18111-45ED-4A80-92C7-ABAB240A8206}" type="sibTrans" cxnId="{ED228039-9BE1-4243-8305-CA37053872E1}">
      <dgm:prSet/>
      <dgm:spPr/>
      <dgm:t>
        <a:bodyPr/>
        <a:lstStyle/>
        <a:p>
          <a:endParaRPr lang="es-MX"/>
        </a:p>
      </dgm:t>
    </dgm:pt>
    <dgm:pt modelId="{51DC2606-A82C-499A-812D-F3E91061ED98}" type="pres">
      <dgm:prSet presAssocID="{134046FE-B38C-449F-A0B4-6AECFA1987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D9E3A4-7F6A-47E5-B7F4-0B44BA3A7716}" type="pres">
      <dgm:prSet presAssocID="{134046FE-B38C-449F-A0B4-6AECFA198788}" presName="dummyMaxCanvas" presStyleCnt="0">
        <dgm:presLayoutVars/>
      </dgm:prSet>
      <dgm:spPr/>
    </dgm:pt>
    <dgm:pt modelId="{1EC08756-06D2-4184-A3FB-EB32455EB564}" type="pres">
      <dgm:prSet presAssocID="{134046FE-B38C-449F-A0B4-6AECFA1987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EB314-C4C3-4201-A344-A4D71BBAA82C}" type="pres">
      <dgm:prSet presAssocID="{134046FE-B38C-449F-A0B4-6AECFA19878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4F2CC0-A36F-4824-BB15-C14E45E18B5C}" type="pres">
      <dgm:prSet presAssocID="{134046FE-B38C-449F-A0B4-6AECFA19878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F85FC-F667-4A02-9E50-C9CF49DC53DB}" type="pres">
      <dgm:prSet presAssocID="{134046FE-B38C-449F-A0B4-6AECFA1987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ABAAB-551B-43F8-81CC-3FB93F45C0E9}" type="pres">
      <dgm:prSet presAssocID="{134046FE-B38C-449F-A0B4-6AECFA19878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09CAF-7E88-43D0-A409-E8F86F884AC1}" type="pres">
      <dgm:prSet presAssocID="{134046FE-B38C-449F-A0B4-6AECFA1987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D32A5-6FEA-495D-900C-048D04A472A6}" type="pres">
      <dgm:prSet presAssocID="{134046FE-B38C-449F-A0B4-6AECFA1987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21124-3021-43D4-9C31-0DB87C49EA49}" type="pres">
      <dgm:prSet presAssocID="{134046FE-B38C-449F-A0B4-6AECFA1987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D3AE11-0EEE-4F91-A962-1D320E689845}" type="pres">
      <dgm:prSet presAssocID="{134046FE-B38C-449F-A0B4-6AECFA1987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D59D1-7828-4B80-B61E-CC90294500C2}" type="pres">
      <dgm:prSet presAssocID="{134046FE-B38C-449F-A0B4-6AECFA1987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28A51-4192-489C-80B0-C0F8F4D6DC39}" type="pres">
      <dgm:prSet presAssocID="{134046FE-B38C-449F-A0B4-6AECFA1987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6690C3-2865-459E-A50D-2ED3F4675AC8}" srcId="{134046FE-B38C-449F-A0B4-6AECFA198788}" destId="{0999C2C4-DB99-40CC-BC14-0D778D681D3A}" srcOrd="0" destOrd="0" parTransId="{E91F07A2-7558-4271-BFC7-95A8392D4940}" sibTransId="{BC485FF1-10D2-4A05-A0FD-D1F300E4F281}"/>
    <dgm:cxn modelId="{FC32FB2F-4FD4-4475-B4D0-6AF017634328}" type="presOf" srcId="{0999C2C4-DB99-40CC-BC14-0D778D681D3A}" destId="{24C21124-3021-43D4-9C31-0DB87C49EA49}" srcOrd="1" destOrd="0" presId="urn:microsoft.com/office/officeart/2005/8/layout/vProcess5"/>
    <dgm:cxn modelId="{D5B4A97E-62D8-443D-A5CD-FE1399FA19BB}" type="presOf" srcId="{E3B28291-C5C4-459A-AC79-031629A9D1BE}" destId="{D17EB314-C4C3-4201-A344-A4D71BBAA82C}" srcOrd="0" destOrd="0" presId="urn:microsoft.com/office/officeart/2005/8/layout/vProcess5"/>
    <dgm:cxn modelId="{FE109C10-372E-4D9B-9A5A-008B93D095A7}" srcId="{134046FE-B38C-449F-A0B4-6AECFA198788}" destId="{E3B28291-C5C4-459A-AC79-031629A9D1BE}" srcOrd="1" destOrd="0" parTransId="{702F9F7B-2D8C-433F-8225-E31B700F025E}" sibTransId="{5726417A-9B70-4405-B962-E4E4E5544BFE}"/>
    <dgm:cxn modelId="{057242CD-FF19-4FE2-B4F5-5195B164DDB4}" type="presOf" srcId="{1D4ED67C-3299-4782-9D4C-4334E81E8902}" destId="{A2E28A51-4192-489C-80B0-C0F8F4D6DC39}" srcOrd="1" destOrd="0" presId="urn:microsoft.com/office/officeart/2005/8/layout/vProcess5"/>
    <dgm:cxn modelId="{48C6ED93-70BF-4A50-A6D3-F836B8D39CFC}" type="presOf" srcId="{E3B28291-C5C4-459A-AC79-031629A9D1BE}" destId="{6BD3AE11-0EEE-4F91-A962-1D320E689845}" srcOrd="1" destOrd="0" presId="urn:microsoft.com/office/officeart/2005/8/layout/vProcess5"/>
    <dgm:cxn modelId="{ED228039-9BE1-4243-8305-CA37053872E1}" srcId="{134046FE-B38C-449F-A0B4-6AECFA198788}" destId="{1D4ED67C-3299-4782-9D4C-4334E81E8902}" srcOrd="3" destOrd="0" parTransId="{4C167929-FCB8-417F-982D-51393CBBFA9B}" sibTransId="{ACD18111-45ED-4A80-92C7-ABAB240A8206}"/>
    <dgm:cxn modelId="{C3DD5BEA-FA00-4B18-A424-A491836814E9}" type="presOf" srcId="{34382D50-621A-4A05-9065-A112D99970AE}" destId="{6E4F2CC0-A36F-4824-BB15-C14E45E18B5C}" srcOrd="0" destOrd="0" presId="urn:microsoft.com/office/officeart/2005/8/layout/vProcess5"/>
    <dgm:cxn modelId="{9CF6DCD1-ECEF-4E9A-9FFE-43465682842D}" type="presOf" srcId="{0999C2C4-DB99-40CC-BC14-0D778D681D3A}" destId="{1EC08756-06D2-4184-A3FB-EB32455EB564}" srcOrd="0" destOrd="0" presId="urn:microsoft.com/office/officeart/2005/8/layout/vProcess5"/>
    <dgm:cxn modelId="{4754A36F-D17D-46CC-830E-20F5F5B3FC05}" srcId="{134046FE-B38C-449F-A0B4-6AECFA198788}" destId="{34382D50-621A-4A05-9065-A112D99970AE}" srcOrd="2" destOrd="0" parTransId="{7EE5A28A-BDAF-4BAB-97F4-6DB94DC6A51B}" sibTransId="{627A27BB-BC82-4986-B8E0-4A794C49F68C}"/>
    <dgm:cxn modelId="{9D9EF56D-D843-4E49-8D80-7119A9B17EDE}" type="presOf" srcId="{1D4ED67C-3299-4782-9D4C-4334E81E8902}" destId="{B21F85FC-F667-4A02-9E50-C9CF49DC53DB}" srcOrd="0" destOrd="0" presId="urn:microsoft.com/office/officeart/2005/8/layout/vProcess5"/>
    <dgm:cxn modelId="{9BE64610-57BC-43E5-84D8-A9BA7B14F54B}" type="presOf" srcId="{134046FE-B38C-449F-A0B4-6AECFA198788}" destId="{51DC2606-A82C-499A-812D-F3E91061ED98}" srcOrd="0" destOrd="0" presId="urn:microsoft.com/office/officeart/2005/8/layout/vProcess5"/>
    <dgm:cxn modelId="{B231FC55-86CA-405A-9319-22EDFFE56FC5}" type="presOf" srcId="{5726417A-9B70-4405-B962-E4E4E5544BFE}" destId="{62009CAF-7E88-43D0-A409-E8F86F884AC1}" srcOrd="0" destOrd="0" presId="urn:microsoft.com/office/officeart/2005/8/layout/vProcess5"/>
    <dgm:cxn modelId="{D1C13F9C-7B99-4CF3-A2F6-D24EBF4D90B1}" type="presOf" srcId="{627A27BB-BC82-4986-B8E0-4A794C49F68C}" destId="{FC3D32A5-6FEA-495D-900C-048D04A472A6}" srcOrd="0" destOrd="0" presId="urn:microsoft.com/office/officeart/2005/8/layout/vProcess5"/>
    <dgm:cxn modelId="{D2BFC840-9230-4ABF-A43B-CFB46112469D}" type="presOf" srcId="{BC485FF1-10D2-4A05-A0FD-D1F300E4F281}" destId="{F99ABAAB-551B-43F8-81CC-3FB93F45C0E9}" srcOrd="0" destOrd="0" presId="urn:microsoft.com/office/officeart/2005/8/layout/vProcess5"/>
    <dgm:cxn modelId="{EC1884F9-1B11-4742-B012-8A50F07CDD7A}" type="presOf" srcId="{34382D50-621A-4A05-9065-A112D99970AE}" destId="{EAED59D1-7828-4B80-B61E-CC90294500C2}" srcOrd="1" destOrd="0" presId="urn:microsoft.com/office/officeart/2005/8/layout/vProcess5"/>
    <dgm:cxn modelId="{2E5CB918-B7D1-436D-B801-38703D115F42}" type="presParOf" srcId="{51DC2606-A82C-499A-812D-F3E91061ED98}" destId="{1FD9E3A4-7F6A-47E5-B7F4-0B44BA3A7716}" srcOrd="0" destOrd="0" presId="urn:microsoft.com/office/officeart/2005/8/layout/vProcess5"/>
    <dgm:cxn modelId="{0B9D029A-2A05-4853-A734-FB3CAAE351BF}" type="presParOf" srcId="{51DC2606-A82C-499A-812D-F3E91061ED98}" destId="{1EC08756-06D2-4184-A3FB-EB32455EB564}" srcOrd="1" destOrd="0" presId="urn:microsoft.com/office/officeart/2005/8/layout/vProcess5"/>
    <dgm:cxn modelId="{008EA0B2-AA21-4C83-B89E-06C58462F27F}" type="presParOf" srcId="{51DC2606-A82C-499A-812D-F3E91061ED98}" destId="{D17EB314-C4C3-4201-A344-A4D71BBAA82C}" srcOrd="2" destOrd="0" presId="urn:microsoft.com/office/officeart/2005/8/layout/vProcess5"/>
    <dgm:cxn modelId="{DE9EEF73-532B-4E75-BCDA-A06ED370385A}" type="presParOf" srcId="{51DC2606-A82C-499A-812D-F3E91061ED98}" destId="{6E4F2CC0-A36F-4824-BB15-C14E45E18B5C}" srcOrd="3" destOrd="0" presId="urn:microsoft.com/office/officeart/2005/8/layout/vProcess5"/>
    <dgm:cxn modelId="{9D5F4815-36EE-4E81-A867-E0D60F283D90}" type="presParOf" srcId="{51DC2606-A82C-499A-812D-F3E91061ED98}" destId="{B21F85FC-F667-4A02-9E50-C9CF49DC53DB}" srcOrd="4" destOrd="0" presId="urn:microsoft.com/office/officeart/2005/8/layout/vProcess5"/>
    <dgm:cxn modelId="{F2FD6328-8C02-465A-A86C-8F3B0D2FCC5C}" type="presParOf" srcId="{51DC2606-A82C-499A-812D-F3E91061ED98}" destId="{F99ABAAB-551B-43F8-81CC-3FB93F45C0E9}" srcOrd="5" destOrd="0" presId="urn:microsoft.com/office/officeart/2005/8/layout/vProcess5"/>
    <dgm:cxn modelId="{916A27F3-9419-4118-B4A0-127BA1741A70}" type="presParOf" srcId="{51DC2606-A82C-499A-812D-F3E91061ED98}" destId="{62009CAF-7E88-43D0-A409-E8F86F884AC1}" srcOrd="6" destOrd="0" presId="urn:microsoft.com/office/officeart/2005/8/layout/vProcess5"/>
    <dgm:cxn modelId="{7613E4B7-9A04-4BC9-A16C-F13131EA242D}" type="presParOf" srcId="{51DC2606-A82C-499A-812D-F3E91061ED98}" destId="{FC3D32A5-6FEA-495D-900C-048D04A472A6}" srcOrd="7" destOrd="0" presId="urn:microsoft.com/office/officeart/2005/8/layout/vProcess5"/>
    <dgm:cxn modelId="{3307F52D-31AF-4703-8C14-D7F266A5638E}" type="presParOf" srcId="{51DC2606-A82C-499A-812D-F3E91061ED98}" destId="{24C21124-3021-43D4-9C31-0DB87C49EA49}" srcOrd="8" destOrd="0" presId="urn:microsoft.com/office/officeart/2005/8/layout/vProcess5"/>
    <dgm:cxn modelId="{666A8788-FA45-42AB-8E06-86516EF4B941}" type="presParOf" srcId="{51DC2606-A82C-499A-812D-F3E91061ED98}" destId="{6BD3AE11-0EEE-4F91-A962-1D320E689845}" srcOrd="9" destOrd="0" presId="urn:microsoft.com/office/officeart/2005/8/layout/vProcess5"/>
    <dgm:cxn modelId="{4EAD4612-8A16-4CF0-83C6-C5E6DA7E0984}" type="presParOf" srcId="{51DC2606-A82C-499A-812D-F3E91061ED98}" destId="{EAED59D1-7828-4B80-B61E-CC90294500C2}" srcOrd="10" destOrd="0" presId="urn:microsoft.com/office/officeart/2005/8/layout/vProcess5"/>
    <dgm:cxn modelId="{E2877868-159A-4235-8296-8F1FD9CC907A}" type="presParOf" srcId="{51DC2606-A82C-499A-812D-F3E91061ED98}" destId="{A2E28A51-4192-489C-80B0-C0F8F4D6DC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159B9-B1AD-40F8-98EA-681CF3E10B25}">
      <dsp:nvSpPr>
        <dsp:cNvPr id="0" name=""/>
        <dsp:cNvSpPr/>
      </dsp:nvSpPr>
      <dsp:spPr>
        <a:xfrm>
          <a:off x="0" y="0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Publicación del Calendario de enteros en el PO</a:t>
          </a:r>
          <a:endParaRPr lang="es-MX" sz="2400" kern="1200" dirty="0"/>
        </a:p>
      </dsp:txBody>
      <dsp:txXfrm>
        <a:off x="25055" y="25055"/>
        <a:ext cx="4835099" cy="805345"/>
      </dsp:txXfrm>
    </dsp:sp>
    <dsp:sp modelId="{0AC1EBC3-7E87-4150-9CC1-27B4B37FF688}">
      <dsp:nvSpPr>
        <dsp:cNvPr id="0" name=""/>
        <dsp:cNvSpPr/>
      </dsp:nvSpPr>
      <dsp:spPr>
        <a:xfrm>
          <a:off x="437469" y="974268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Contrato de apertura  y estados de la Cuenta bancaria.</a:t>
          </a:r>
          <a:endParaRPr lang="es-MX" sz="2400" kern="1200" dirty="0"/>
        </a:p>
      </dsp:txBody>
      <dsp:txXfrm>
        <a:off x="462524" y="999323"/>
        <a:ext cx="4814663" cy="805345"/>
      </dsp:txXfrm>
    </dsp:sp>
    <dsp:sp modelId="{8A086737-6B10-4027-8CD6-613AB469E993}">
      <dsp:nvSpPr>
        <dsp:cNvPr id="0" name=""/>
        <dsp:cNvSpPr/>
      </dsp:nvSpPr>
      <dsp:spPr>
        <a:xfrm>
          <a:off x="874939" y="1948536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Oficio de comunicación a la SFA apertura de la Cuenta bancaria</a:t>
          </a:r>
          <a:endParaRPr lang="es-MX" sz="2400" kern="1200" dirty="0"/>
        </a:p>
      </dsp:txBody>
      <dsp:txXfrm>
        <a:off x="899994" y="1973591"/>
        <a:ext cx="4814663" cy="805345"/>
      </dsp:txXfrm>
    </dsp:sp>
    <dsp:sp modelId="{91CC9034-94A6-4D99-8A1E-1E21BD968931}">
      <dsp:nvSpPr>
        <dsp:cNvPr id="0" name=""/>
        <dsp:cNvSpPr/>
      </dsp:nvSpPr>
      <dsp:spPr>
        <a:xfrm>
          <a:off x="1312408" y="2922804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Recibos Oficiales</a:t>
          </a:r>
          <a:endParaRPr lang="es-MX" sz="2400" kern="1200" dirty="0"/>
        </a:p>
      </dsp:txBody>
      <dsp:txXfrm>
        <a:off x="1337463" y="2947859"/>
        <a:ext cx="4814663" cy="805345"/>
      </dsp:txXfrm>
    </dsp:sp>
    <dsp:sp modelId="{63652AA8-B2D9-453C-9676-CEB4F7B92AAE}">
      <dsp:nvSpPr>
        <dsp:cNvPr id="0" name=""/>
        <dsp:cNvSpPr/>
      </dsp:nvSpPr>
      <dsp:spPr>
        <a:xfrm>
          <a:off x="1749878" y="3897072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Registros Contables</a:t>
          </a:r>
          <a:endParaRPr lang="es-MX" sz="2400" b="1" kern="1200" dirty="0"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1774933" y="3922127"/>
        <a:ext cx="4814663" cy="805345"/>
      </dsp:txXfrm>
    </dsp:sp>
    <dsp:sp modelId="{AE296A3F-4A90-41ED-B00B-C1317A6E488A}">
      <dsp:nvSpPr>
        <dsp:cNvPr id="0" name=""/>
        <dsp:cNvSpPr/>
      </dsp:nvSpPr>
      <dsp:spPr>
        <a:xfrm>
          <a:off x="5302243" y="624957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5427353" y="624957"/>
        <a:ext cx="305825" cy="418424"/>
      </dsp:txXfrm>
    </dsp:sp>
    <dsp:sp modelId="{F54C0110-93E6-455B-AC9B-4A7AD984AE3F}">
      <dsp:nvSpPr>
        <dsp:cNvPr id="0" name=""/>
        <dsp:cNvSpPr/>
      </dsp:nvSpPr>
      <dsp:spPr>
        <a:xfrm>
          <a:off x="5739713" y="159922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5864823" y="1599225"/>
        <a:ext cx="305825" cy="418424"/>
      </dsp:txXfrm>
    </dsp:sp>
    <dsp:sp modelId="{D0D34B47-A005-439A-B57A-538515DD1D70}">
      <dsp:nvSpPr>
        <dsp:cNvPr id="0" name=""/>
        <dsp:cNvSpPr/>
      </dsp:nvSpPr>
      <dsp:spPr>
        <a:xfrm>
          <a:off x="6177182" y="2559236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6302292" y="2559236"/>
        <a:ext cx="305825" cy="418424"/>
      </dsp:txXfrm>
    </dsp:sp>
    <dsp:sp modelId="{4951CF7E-0FA4-4138-A48D-D3B685E86225}">
      <dsp:nvSpPr>
        <dsp:cNvPr id="0" name=""/>
        <dsp:cNvSpPr/>
      </dsp:nvSpPr>
      <dsp:spPr>
        <a:xfrm>
          <a:off x="6614652" y="3543009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/>
        </a:p>
      </dsp:txBody>
      <dsp:txXfrm>
        <a:off x="6739762" y="3543009"/>
        <a:ext cx="305825" cy="418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D657D-EAFE-439B-AD4E-34D3FA1A8581}">
      <dsp:nvSpPr>
        <dsp:cNvPr id="0" name=""/>
        <dsp:cNvSpPr/>
      </dsp:nvSpPr>
      <dsp:spPr>
        <a:xfrm>
          <a:off x="0" y="0"/>
          <a:ext cx="6466942" cy="1425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63538" lvl="0" indent="-363538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Que la información sea congruente </a:t>
          </a:r>
          <a:r>
            <a:rPr lang="es-MX" sz="20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(las cifras contenidas en la información trimestral vs la contenida en registros del sistema contable)</a:t>
          </a:r>
          <a:endParaRPr lang="es-MX" sz="2000" kern="1200" dirty="0">
            <a:solidFill>
              <a:srgbClr val="FFFF00"/>
            </a:solidFill>
          </a:endParaRPr>
        </a:p>
      </dsp:txBody>
      <dsp:txXfrm>
        <a:off x="41759" y="41759"/>
        <a:ext cx="4928438" cy="1342240"/>
      </dsp:txXfrm>
    </dsp:sp>
    <dsp:sp modelId="{425EB734-1613-4B3E-B821-1273ACCFFEC2}">
      <dsp:nvSpPr>
        <dsp:cNvPr id="0" name=""/>
        <dsp:cNvSpPr/>
      </dsp:nvSpPr>
      <dsp:spPr>
        <a:xfrm>
          <a:off x="570612" y="1663384"/>
          <a:ext cx="6466942" cy="1425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f) Al Inicio del ejercicio, </a:t>
          </a:r>
          <a:r>
            <a:rPr lang="es-MX" sz="20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confirmar que se hizo del conocimiento de los habitantes sobre el monto asignado, costo, ubicación y beneficiarios de las obras</a:t>
          </a:r>
          <a:endParaRPr lang="es-MX" sz="2000" kern="1200" dirty="0"/>
        </a:p>
      </dsp:txBody>
      <dsp:txXfrm>
        <a:off x="612371" y="1705143"/>
        <a:ext cx="4886069" cy="1342240"/>
      </dsp:txXfrm>
    </dsp:sp>
    <dsp:sp modelId="{C2125F14-8A02-414A-8509-C281FA0459A1}">
      <dsp:nvSpPr>
        <dsp:cNvPr id="0" name=""/>
        <dsp:cNvSpPr/>
      </dsp:nvSpPr>
      <dsp:spPr>
        <a:xfrm>
          <a:off x="1141225" y="3326769"/>
          <a:ext cx="6466942" cy="1425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libri" panose="020F0502020204030204" pitchFamily="34" charset="0"/>
              <a:ea typeface="MS Mincho"/>
              <a:cs typeface="Times New Roman"/>
            </a:rPr>
            <a:t>g) Al termino del ejercicio, </a:t>
          </a:r>
          <a:r>
            <a:rPr lang="es-MX" sz="2000" b="1" kern="1200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verificar que se informó a los habitantes sobre los resultados alcanzados con los recursos del FISMDF</a:t>
          </a:r>
          <a:endParaRPr lang="es-MX" sz="2000" kern="1200" dirty="0">
            <a:solidFill>
              <a:srgbClr val="FFFF00"/>
            </a:solidFill>
          </a:endParaRPr>
        </a:p>
      </dsp:txBody>
      <dsp:txXfrm>
        <a:off x="1182984" y="3368528"/>
        <a:ext cx="4886069" cy="1342240"/>
      </dsp:txXfrm>
    </dsp:sp>
    <dsp:sp modelId="{D8041179-9C46-45BE-A274-C5414702A517}">
      <dsp:nvSpPr>
        <dsp:cNvPr id="0" name=""/>
        <dsp:cNvSpPr/>
      </dsp:nvSpPr>
      <dsp:spPr>
        <a:xfrm>
          <a:off x="5540199" y="1081200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5748716" y="1081200"/>
        <a:ext cx="509708" cy="697373"/>
      </dsp:txXfrm>
    </dsp:sp>
    <dsp:sp modelId="{74A47D1F-4F9D-4ACD-B53E-F814E6798634}">
      <dsp:nvSpPr>
        <dsp:cNvPr id="0" name=""/>
        <dsp:cNvSpPr/>
      </dsp:nvSpPr>
      <dsp:spPr>
        <a:xfrm>
          <a:off x="6110812" y="2735079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6319329" y="2735079"/>
        <a:ext cx="509708" cy="6973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8756-06D2-4184-A3FB-EB32455EB564}">
      <dsp:nvSpPr>
        <dsp:cNvPr id="0" name=""/>
        <dsp:cNvSpPr/>
      </dsp:nvSpPr>
      <dsp:spPr>
        <a:xfrm>
          <a:off x="0" y="0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Presupuesto de egresos</a:t>
          </a:r>
          <a:endParaRPr lang="es-MX" sz="2400" kern="1200" dirty="0"/>
        </a:p>
      </dsp:txBody>
      <dsp:txXfrm>
        <a:off x="30623" y="30623"/>
        <a:ext cx="4869948" cy="984310"/>
      </dsp:txXfrm>
    </dsp:sp>
    <dsp:sp modelId="{D17EB314-C4C3-4201-A344-A4D71BBAA82C}">
      <dsp:nvSpPr>
        <dsp:cNvPr id="0" name=""/>
        <dsp:cNvSpPr/>
      </dsp:nvSpPr>
      <dsp:spPr>
        <a:xfrm>
          <a:off x="509747" y="1235657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Expedientes técnico unitario de las obras y acciones</a:t>
          </a:r>
          <a:endParaRPr lang="es-MX" sz="2400" kern="1200" dirty="0"/>
        </a:p>
      </dsp:txBody>
      <dsp:txXfrm>
        <a:off x="540370" y="1266280"/>
        <a:ext cx="4835929" cy="984310"/>
      </dsp:txXfrm>
    </dsp:sp>
    <dsp:sp modelId="{6E4F2CC0-A36F-4824-BB15-C14E45E18B5C}">
      <dsp:nvSpPr>
        <dsp:cNvPr id="0" name=""/>
        <dsp:cNvSpPr/>
      </dsp:nvSpPr>
      <dsp:spPr>
        <a:xfrm>
          <a:off x="1011886" y="2471314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Circulares u oficios</a:t>
          </a:r>
          <a:endParaRPr lang="es-MX" sz="2400" kern="1200" dirty="0"/>
        </a:p>
      </dsp:txBody>
      <dsp:txXfrm>
        <a:off x="1042509" y="2501937"/>
        <a:ext cx="4843537" cy="984310"/>
      </dsp:txXfrm>
    </dsp:sp>
    <dsp:sp modelId="{B21F85FC-F667-4A02-9E50-C9CF49DC53DB}">
      <dsp:nvSpPr>
        <dsp:cNvPr id="0" name=""/>
        <dsp:cNvSpPr/>
      </dsp:nvSpPr>
      <dsp:spPr>
        <a:xfrm>
          <a:off x="1521633" y="3706971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Cierre del </a:t>
          </a: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ejercicio</a:t>
          </a:r>
          <a:endParaRPr lang="es-MX" sz="2400" kern="1200" dirty="0"/>
        </a:p>
      </dsp:txBody>
      <dsp:txXfrm>
        <a:off x="1552256" y="3737594"/>
        <a:ext cx="4835929" cy="984310"/>
      </dsp:txXfrm>
    </dsp:sp>
    <dsp:sp modelId="{F99ABAAB-551B-43F8-81CC-3FB93F45C0E9}">
      <dsp:nvSpPr>
        <dsp:cNvPr id="0" name=""/>
        <dsp:cNvSpPr/>
      </dsp:nvSpPr>
      <dsp:spPr>
        <a:xfrm>
          <a:off x="5406922" y="800800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5559834" y="800800"/>
        <a:ext cx="373787" cy="511407"/>
      </dsp:txXfrm>
    </dsp:sp>
    <dsp:sp modelId="{62009CAF-7E88-43D0-A409-E8F86F884AC1}">
      <dsp:nvSpPr>
        <dsp:cNvPr id="0" name=""/>
        <dsp:cNvSpPr/>
      </dsp:nvSpPr>
      <dsp:spPr>
        <a:xfrm>
          <a:off x="5916670" y="2036458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069582" y="2036458"/>
        <a:ext cx="373787" cy="511407"/>
      </dsp:txXfrm>
    </dsp:sp>
    <dsp:sp modelId="{FC3D32A5-6FEA-495D-900C-048D04A472A6}">
      <dsp:nvSpPr>
        <dsp:cNvPr id="0" name=""/>
        <dsp:cNvSpPr/>
      </dsp:nvSpPr>
      <dsp:spPr>
        <a:xfrm>
          <a:off x="6418809" y="3272115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571721" y="3272115"/>
        <a:ext cx="373787" cy="5114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73CF-5AFE-4D9A-A80B-E17210B6E4FB}">
      <dsp:nvSpPr>
        <dsp:cNvPr id="0" name=""/>
        <dsp:cNvSpPr/>
      </dsp:nvSpPr>
      <dsp:spPr>
        <a:xfrm>
          <a:off x="0" y="-40331"/>
          <a:ext cx="6466942" cy="10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Que se sometió al proceso de licitación establecido por la normativa</a:t>
          </a:r>
          <a:endParaRPr lang="es-MX" sz="2400" kern="1200" dirty="0"/>
        </a:p>
      </dsp:txBody>
      <dsp:txXfrm>
        <a:off x="31374" y="-8957"/>
        <a:ext cx="4949208" cy="1008452"/>
      </dsp:txXfrm>
    </dsp:sp>
    <dsp:sp modelId="{00DD8F1D-F061-48DA-A811-627D75E52892}">
      <dsp:nvSpPr>
        <dsp:cNvPr id="0" name=""/>
        <dsp:cNvSpPr/>
      </dsp:nvSpPr>
      <dsp:spPr>
        <a:xfrm>
          <a:off x="570612" y="1269957"/>
          <a:ext cx="6466942" cy="1178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Se dispone de contratos debidamente formalizados y que se cumplió con dispuesto en la norma</a:t>
          </a:r>
          <a:endParaRPr lang="es-MX" sz="2400" kern="1200" dirty="0"/>
        </a:p>
      </dsp:txBody>
      <dsp:txXfrm>
        <a:off x="605124" y="1304469"/>
        <a:ext cx="4900563" cy="1109294"/>
      </dsp:txXfrm>
    </dsp:sp>
    <dsp:sp modelId="{B00CA912-B729-4EDF-8509-10BBD48EC15A}">
      <dsp:nvSpPr>
        <dsp:cNvPr id="0" name=""/>
        <dsp:cNvSpPr/>
      </dsp:nvSpPr>
      <dsp:spPr>
        <a:xfrm>
          <a:off x="1141225" y="2673939"/>
          <a:ext cx="6466942" cy="2296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Mediante visita física confirmar: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effectLst/>
              <a:latin typeface="Calibri" panose="020F0502020204030204" pitchFamily="34" charset="0"/>
              <a:cs typeface="Times New Roman"/>
            </a:rPr>
            <a:t>1.- Que los volúmenes de obra corresponden con los pagados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effectLst/>
              <a:latin typeface="Calibri" panose="020F0502020204030204" pitchFamily="34" charset="0"/>
              <a:cs typeface="Times New Roman"/>
            </a:rPr>
            <a:t>2.- Las obras están concluidas y operan adecuadamente</a:t>
          </a:r>
          <a:endParaRPr lang="es-MX" sz="2200" kern="1200" dirty="0"/>
        </a:p>
      </dsp:txBody>
      <dsp:txXfrm>
        <a:off x="1208478" y="2741192"/>
        <a:ext cx="4835081" cy="2161692"/>
      </dsp:txXfrm>
    </dsp:sp>
    <dsp:sp modelId="{6C0E6C8B-EB05-4693-9DB1-8DF5218B193C}">
      <dsp:nvSpPr>
        <dsp:cNvPr id="0" name=""/>
        <dsp:cNvSpPr/>
      </dsp:nvSpPr>
      <dsp:spPr>
        <a:xfrm>
          <a:off x="5540199" y="863590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>
        <a:off x="5748716" y="863590"/>
        <a:ext cx="509708" cy="697373"/>
      </dsp:txXfrm>
    </dsp:sp>
    <dsp:sp modelId="{A0CA0A1C-B2BE-4731-9105-97D2E12BAE32}">
      <dsp:nvSpPr>
        <dsp:cNvPr id="0" name=""/>
        <dsp:cNvSpPr/>
      </dsp:nvSpPr>
      <dsp:spPr>
        <a:xfrm>
          <a:off x="6110812" y="2232246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>
        <a:off x="6319329" y="2232246"/>
        <a:ext cx="509708" cy="697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9090B-5195-4709-8D3E-4B0333F64E4B}">
      <dsp:nvSpPr>
        <dsp:cNvPr id="0" name=""/>
        <dsp:cNvSpPr/>
      </dsp:nvSpPr>
      <dsp:spPr>
        <a:xfrm>
          <a:off x="0" y="0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Periódico Oficial </a:t>
          </a:r>
          <a:r>
            <a:rPr lang="es-MX" sz="20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(Montos a ministrar, fechas de ministración, número de ministraciones)</a:t>
          </a:r>
          <a:endParaRPr lang="es-MX" sz="2000" kern="1200" dirty="0">
            <a:solidFill>
              <a:srgbClr val="FFFF00"/>
            </a:solidFill>
          </a:endParaRPr>
        </a:p>
      </dsp:txBody>
      <dsp:txXfrm>
        <a:off x="30623" y="30623"/>
        <a:ext cx="4869948" cy="984310"/>
      </dsp:txXfrm>
    </dsp:sp>
    <dsp:sp modelId="{4F794B05-2E10-4762-8014-F98860041380}">
      <dsp:nvSpPr>
        <dsp:cNvPr id="0" name=""/>
        <dsp:cNvSpPr/>
      </dsp:nvSpPr>
      <dsp:spPr>
        <a:xfrm>
          <a:off x="509199" y="1152127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Contrato de Apertura </a:t>
          </a:r>
          <a:r>
            <a:rPr lang="es-MX" sz="2200" b="1" kern="1200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(Cuenta bancaria productiva)</a:t>
          </a:r>
          <a:endParaRPr lang="es-MX" sz="2200" kern="1200" dirty="0">
            <a:solidFill>
              <a:srgbClr val="FFFF00"/>
            </a:solidFill>
          </a:endParaRPr>
        </a:p>
      </dsp:txBody>
      <dsp:txXfrm>
        <a:off x="539822" y="1182750"/>
        <a:ext cx="4835929" cy="984310"/>
      </dsp:txXfrm>
    </dsp:sp>
    <dsp:sp modelId="{54542E31-50B3-4137-9F66-7590A9F07ED3}">
      <dsp:nvSpPr>
        <dsp:cNvPr id="0" name=""/>
        <dsp:cNvSpPr/>
      </dsp:nvSpPr>
      <dsp:spPr>
        <a:xfrm>
          <a:off x="1017607" y="2307470"/>
          <a:ext cx="6086534" cy="1334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Estado de Cuenta bancarios y Recibos Oficiales </a:t>
          </a:r>
          <a:r>
            <a:rPr lang="es-MX" sz="16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(Montos ministrados, fechas de las ministraciones, que se depositaron únicamente recursos del fondo y que no se transfirieron recursos a otras cuentas bancarias)</a:t>
          </a:r>
          <a:endParaRPr lang="es-MX" sz="1600" kern="1200" dirty="0">
            <a:solidFill>
              <a:srgbClr val="FFFF00"/>
            </a:solidFill>
          </a:endParaRPr>
        </a:p>
      </dsp:txBody>
      <dsp:txXfrm>
        <a:off x="1056699" y="2346562"/>
        <a:ext cx="4826599" cy="1256520"/>
      </dsp:txXfrm>
    </dsp:sp>
    <dsp:sp modelId="{D84168DB-944A-4A85-9149-EF3EAE2E2422}">
      <dsp:nvSpPr>
        <dsp:cNvPr id="0" name=""/>
        <dsp:cNvSpPr/>
      </dsp:nvSpPr>
      <dsp:spPr>
        <a:xfrm>
          <a:off x="1521633" y="3706971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Registros contables </a:t>
          </a:r>
          <a:r>
            <a:rPr lang="es-MX" sz="22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(Ingresos debidamente identificados y controlados)</a:t>
          </a:r>
          <a:endParaRPr lang="es-MX" sz="2200" b="1" kern="1200" dirty="0">
            <a:solidFill>
              <a:srgbClr val="FFFF00"/>
            </a:solidFill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1552256" y="3737594"/>
        <a:ext cx="4835929" cy="984310"/>
      </dsp:txXfrm>
    </dsp:sp>
    <dsp:sp modelId="{7828FD3B-E1DE-4FF8-B89E-19C9D55E3D60}">
      <dsp:nvSpPr>
        <dsp:cNvPr id="0" name=""/>
        <dsp:cNvSpPr/>
      </dsp:nvSpPr>
      <dsp:spPr>
        <a:xfrm>
          <a:off x="5406922" y="800800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5559834" y="800800"/>
        <a:ext cx="373787" cy="511407"/>
      </dsp:txXfrm>
    </dsp:sp>
    <dsp:sp modelId="{CA05D2CE-0AAB-4865-98D3-6F3D042DAEE5}">
      <dsp:nvSpPr>
        <dsp:cNvPr id="0" name=""/>
        <dsp:cNvSpPr/>
      </dsp:nvSpPr>
      <dsp:spPr>
        <a:xfrm>
          <a:off x="5916670" y="2036458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069582" y="2036458"/>
        <a:ext cx="373787" cy="511407"/>
      </dsp:txXfrm>
    </dsp:sp>
    <dsp:sp modelId="{CC62D12C-1BDE-4584-9320-2299AF31506D}">
      <dsp:nvSpPr>
        <dsp:cNvPr id="0" name=""/>
        <dsp:cNvSpPr/>
      </dsp:nvSpPr>
      <dsp:spPr>
        <a:xfrm>
          <a:off x="6418809" y="3272115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571721" y="3272115"/>
        <a:ext cx="373787" cy="511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159B9-B1AD-40F8-98EA-681CF3E10B25}">
      <dsp:nvSpPr>
        <dsp:cNvPr id="0" name=""/>
        <dsp:cNvSpPr/>
      </dsp:nvSpPr>
      <dsp:spPr>
        <a:xfrm>
          <a:off x="0" y="0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Estados de cuenta bancarios y auxiliares contables</a:t>
          </a:r>
          <a:endParaRPr lang="es-MX" sz="2400" kern="1200" dirty="0"/>
        </a:p>
      </dsp:txBody>
      <dsp:txXfrm>
        <a:off x="25055" y="25055"/>
        <a:ext cx="4835099" cy="805345"/>
      </dsp:txXfrm>
    </dsp:sp>
    <dsp:sp modelId="{0AC1EBC3-7E87-4150-9CC1-27B4B37FF688}">
      <dsp:nvSpPr>
        <dsp:cNvPr id="0" name=""/>
        <dsp:cNvSpPr/>
      </dsp:nvSpPr>
      <dsp:spPr>
        <a:xfrm>
          <a:off x="437469" y="974268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Pólizas y conciliaciones bancarias</a:t>
          </a:r>
          <a:endParaRPr lang="es-MX" sz="2400" kern="1200" dirty="0"/>
        </a:p>
      </dsp:txBody>
      <dsp:txXfrm>
        <a:off x="462524" y="999323"/>
        <a:ext cx="4814663" cy="805345"/>
      </dsp:txXfrm>
    </dsp:sp>
    <dsp:sp modelId="{8A086737-6B10-4027-8CD6-613AB469E993}">
      <dsp:nvSpPr>
        <dsp:cNvPr id="0" name=""/>
        <dsp:cNvSpPr/>
      </dsp:nvSpPr>
      <dsp:spPr>
        <a:xfrm>
          <a:off x="874939" y="1948536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Conciliaciones contables y presupuestarias</a:t>
          </a:r>
          <a:endParaRPr lang="es-MX" sz="2400" kern="1200" dirty="0"/>
        </a:p>
      </dsp:txBody>
      <dsp:txXfrm>
        <a:off x="899994" y="1973591"/>
        <a:ext cx="4814663" cy="805345"/>
      </dsp:txXfrm>
    </dsp:sp>
    <dsp:sp modelId="{91CC9034-94A6-4D99-8A1E-1E21BD968931}">
      <dsp:nvSpPr>
        <dsp:cNvPr id="0" name=""/>
        <dsp:cNvSpPr/>
      </dsp:nvSpPr>
      <dsp:spPr>
        <a:xfrm>
          <a:off x="1312408" y="2922804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Estado de origen y aplicación del FISMDF</a:t>
          </a:r>
          <a:endParaRPr lang="es-MX" sz="2400" kern="1200" dirty="0"/>
        </a:p>
      </dsp:txBody>
      <dsp:txXfrm>
        <a:off x="1337463" y="2947859"/>
        <a:ext cx="4814663" cy="805345"/>
      </dsp:txXfrm>
    </dsp:sp>
    <dsp:sp modelId="{63652AA8-B2D9-453C-9676-CEB4F7B92AAE}">
      <dsp:nvSpPr>
        <dsp:cNvPr id="0" name=""/>
        <dsp:cNvSpPr/>
      </dsp:nvSpPr>
      <dsp:spPr>
        <a:xfrm>
          <a:off x="1749878" y="3897072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Cierre del ejercicio y Cuenta Pública</a:t>
          </a:r>
          <a:endParaRPr lang="es-MX" sz="2400" b="1" kern="1200" dirty="0"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1774933" y="3922127"/>
        <a:ext cx="4814663" cy="805345"/>
      </dsp:txXfrm>
    </dsp:sp>
    <dsp:sp modelId="{AE296A3F-4A90-41ED-B00B-C1317A6E488A}">
      <dsp:nvSpPr>
        <dsp:cNvPr id="0" name=""/>
        <dsp:cNvSpPr/>
      </dsp:nvSpPr>
      <dsp:spPr>
        <a:xfrm>
          <a:off x="5302243" y="624957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5427353" y="624957"/>
        <a:ext cx="305825" cy="418424"/>
      </dsp:txXfrm>
    </dsp:sp>
    <dsp:sp modelId="{F54C0110-93E6-455B-AC9B-4A7AD984AE3F}">
      <dsp:nvSpPr>
        <dsp:cNvPr id="0" name=""/>
        <dsp:cNvSpPr/>
      </dsp:nvSpPr>
      <dsp:spPr>
        <a:xfrm>
          <a:off x="5739713" y="159922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5864823" y="1599225"/>
        <a:ext cx="305825" cy="418424"/>
      </dsp:txXfrm>
    </dsp:sp>
    <dsp:sp modelId="{D0D34B47-A005-439A-B57A-538515DD1D70}">
      <dsp:nvSpPr>
        <dsp:cNvPr id="0" name=""/>
        <dsp:cNvSpPr/>
      </dsp:nvSpPr>
      <dsp:spPr>
        <a:xfrm>
          <a:off x="6177182" y="2559236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6302292" y="2559236"/>
        <a:ext cx="305825" cy="418424"/>
      </dsp:txXfrm>
    </dsp:sp>
    <dsp:sp modelId="{4951CF7E-0FA4-4138-A48D-D3B685E86225}">
      <dsp:nvSpPr>
        <dsp:cNvPr id="0" name=""/>
        <dsp:cNvSpPr/>
      </dsp:nvSpPr>
      <dsp:spPr>
        <a:xfrm>
          <a:off x="6614652" y="3543009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/>
        </a:p>
      </dsp:txBody>
      <dsp:txXfrm>
        <a:off x="6739762" y="3543009"/>
        <a:ext cx="305825" cy="418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C11D5-5A15-469D-9361-B1084EEE3E2A}">
      <dsp:nvSpPr>
        <dsp:cNvPr id="0" name=""/>
        <dsp:cNvSpPr/>
      </dsp:nvSpPr>
      <dsp:spPr>
        <a:xfrm>
          <a:off x="0" y="-99040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3538" lvl="0" indent="-363538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Las pólizas de egresos </a:t>
          </a:r>
          <a:r>
            <a:rPr lang="es-MX" sz="21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estén registradas en el sistema de contabilidad</a:t>
          </a:r>
          <a:endParaRPr lang="es-MX" sz="2100" kern="1200" dirty="0">
            <a:solidFill>
              <a:srgbClr val="FFFF00"/>
            </a:solidFill>
          </a:endParaRPr>
        </a:p>
      </dsp:txBody>
      <dsp:txXfrm>
        <a:off x="30623" y="-68417"/>
        <a:ext cx="4869948" cy="984310"/>
      </dsp:txXfrm>
    </dsp:sp>
    <dsp:sp modelId="{3FB40A4C-F15C-4FA7-8E7D-6B537F5E1B3B}">
      <dsp:nvSpPr>
        <dsp:cNvPr id="0" name=""/>
        <dsp:cNvSpPr/>
      </dsp:nvSpPr>
      <dsp:spPr>
        <a:xfrm>
          <a:off x="509747" y="1015646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Las Pólizas de egresos </a:t>
          </a:r>
          <a:r>
            <a:rPr lang="es-MX" sz="2000" b="1" kern="1200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estén soportadas con la documentación comprobatoria y justificativa</a:t>
          </a:r>
          <a:endParaRPr lang="es-MX" sz="2000" kern="1200" dirty="0">
            <a:solidFill>
              <a:srgbClr val="FFFF00"/>
            </a:solidFill>
          </a:endParaRPr>
        </a:p>
      </dsp:txBody>
      <dsp:txXfrm>
        <a:off x="540370" y="1046269"/>
        <a:ext cx="4835929" cy="984310"/>
      </dsp:txXfrm>
    </dsp:sp>
    <dsp:sp modelId="{75617037-24A7-4D93-BC47-6A085207045F}">
      <dsp:nvSpPr>
        <dsp:cNvPr id="0" name=""/>
        <dsp:cNvSpPr/>
      </dsp:nvSpPr>
      <dsp:spPr>
        <a:xfrm>
          <a:off x="1011886" y="2133207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Que se hayan efectuado conciliaciones bancarias, contables y presupuestarias</a:t>
          </a:r>
          <a:endParaRPr lang="es-MX" sz="2100" kern="1200" dirty="0"/>
        </a:p>
      </dsp:txBody>
      <dsp:txXfrm>
        <a:off x="1042509" y="2163830"/>
        <a:ext cx="4843537" cy="984310"/>
      </dsp:txXfrm>
    </dsp:sp>
    <dsp:sp modelId="{C030AF87-825A-40E0-9D93-652700A75C52}">
      <dsp:nvSpPr>
        <dsp:cNvPr id="0" name=""/>
        <dsp:cNvSpPr/>
      </dsp:nvSpPr>
      <dsp:spPr>
        <a:xfrm>
          <a:off x="1521633" y="3240355"/>
          <a:ext cx="6086534" cy="1441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3538" lvl="0" indent="-363538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Las operaciones reflejadas en los estados de cuenta bancarios </a:t>
          </a:r>
          <a:r>
            <a:rPr lang="es-MX" sz="2100" b="1" kern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MS Mincho"/>
              <a:cs typeface="Times New Roman"/>
            </a:rPr>
            <a:t>correspondan con los registros contables y las pólizas de egresos generadas</a:t>
          </a:r>
          <a:endParaRPr lang="es-MX" sz="2100" kern="1200" dirty="0">
            <a:solidFill>
              <a:srgbClr val="FFFF00"/>
            </a:solidFill>
          </a:endParaRPr>
        </a:p>
      </dsp:txBody>
      <dsp:txXfrm>
        <a:off x="1563859" y="3282581"/>
        <a:ext cx="4812723" cy="1357265"/>
      </dsp:txXfrm>
    </dsp:sp>
    <dsp:sp modelId="{AC3AB987-1CC2-45E7-B953-95D88C954278}">
      <dsp:nvSpPr>
        <dsp:cNvPr id="0" name=""/>
        <dsp:cNvSpPr/>
      </dsp:nvSpPr>
      <dsp:spPr>
        <a:xfrm>
          <a:off x="5406922" y="701760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5559834" y="701760"/>
        <a:ext cx="373787" cy="511407"/>
      </dsp:txXfrm>
    </dsp:sp>
    <dsp:sp modelId="{2389DFC5-F5AF-4F33-AE67-E9DE652E0DE0}">
      <dsp:nvSpPr>
        <dsp:cNvPr id="0" name=""/>
        <dsp:cNvSpPr/>
      </dsp:nvSpPr>
      <dsp:spPr>
        <a:xfrm>
          <a:off x="5916670" y="1937417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6069582" y="1937417"/>
        <a:ext cx="373787" cy="511407"/>
      </dsp:txXfrm>
    </dsp:sp>
    <dsp:sp modelId="{B6D9052F-B2EA-4E38-ACC4-D894FF8BADAB}">
      <dsp:nvSpPr>
        <dsp:cNvPr id="0" name=""/>
        <dsp:cNvSpPr/>
      </dsp:nvSpPr>
      <dsp:spPr>
        <a:xfrm>
          <a:off x="6418809" y="3173075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6571721" y="3173075"/>
        <a:ext cx="373787" cy="511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159B9-B1AD-40F8-98EA-681CF3E10B25}">
      <dsp:nvSpPr>
        <dsp:cNvPr id="0" name=""/>
        <dsp:cNvSpPr/>
      </dsp:nvSpPr>
      <dsp:spPr>
        <a:xfrm>
          <a:off x="0" y="0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Cierre del ejercicio del fondo</a:t>
          </a:r>
          <a:endParaRPr lang="es-MX" sz="2400" kern="1200" dirty="0"/>
        </a:p>
      </dsp:txBody>
      <dsp:txXfrm>
        <a:off x="25055" y="25055"/>
        <a:ext cx="4835099" cy="805345"/>
      </dsp:txXfrm>
    </dsp:sp>
    <dsp:sp modelId="{0AC1EBC3-7E87-4150-9CC1-27B4B37FF688}">
      <dsp:nvSpPr>
        <dsp:cNvPr id="0" name=""/>
        <dsp:cNvSpPr/>
      </dsp:nvSpPr>
      <dsp:spPr>
        <a:xfrm>
          <a:off x="437469" y="974268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Ultimo reporte presupuestal</a:t>
          </a:r>
          <a:endParaRPr lang="es-MX" sz="2400" kern="1200" dirty="0"/>
        </a:p>
      </dsp:txBody>
      <dsp:txXfrm>
        <a:off x="462524" y="999323"/>
        <a:ext cx="4814663" cy="805345"/>
      </dsp:txXfrm>
    </dsp:sp>
    <dsp:sp modelId="{8A086737-6B10-4027-8CD6-613AB469E993}">
      <dsp:nvSpPr>
        <dsp:cNvPr id="0" name=""/>
        <dsp:cNvSpPr/>
      </dsp:nvSpPr>
      <dsp:spPr>
        <a:xfrm>
          <a:off x="874939" y="1948536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Estados de cuenta bancarios</a:t>
          </a:r>
          <a:endParaRPr lang="es-MX" sz="2400" kern="1200" dirty="0"/>
        </a:p>
      </dsp:txBody>
      <dsp:txXfrm>
        <a:off x="899994" y="1973591"/>
        <a:ext cx="4814663" cy="805345"/>
      </dsp:txXfrm>
    </dsp:sp>
    <dsp:sp modelId="{91CC9034-94A6-4D99-8A1E-1E21BD968931}">
      <dsp:nvSpPr>
        <dsp:cNvPr id="0" name=""/>
        <dsp:cNvSpPr/>
      </dsp:nvSpPr>
      <dsp:spPr>
        <a:xfrm>
          <a:off x="1312408" y="2922804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Publicación de las ZAP´s en el DOF</a:t>
          </a:r>
          <a:endParaRPr lang="es-MX" sz="2400" kern="1200" dirty="0"/>
        </a:p>
      </dsp:txBody>
      <dsp:txXfrm>
        <a:off x="1337463" y="2947859"/>
        <a:ext cx="4814663" cy="805345"/>
      </dsp:txXfrm>
    </dsp:sp>
    <dsp:sp modelId="{63652AA8-B2D9-453C-9676-CEB4F7B92AAE}">
      <dsp:nvSpPr>
        <dsp:cNvPr id="0" name=""/>
        <dsp:cNvSpPr/>
      </dsp:nvSpPr>
      <dsp:spPr>
        <a:xfrm>
          <a:off x="1749878" y="3897072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Clasificación de municipios definida por el CONEVAL</a:t>
          </a:r>
          <a:endParaRPr lang="es-MX" sz="2400" b="1" kern="1200" dirty="0"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1774933" y="3922127"/>
        <a:ext cx="4814663" cy="805345"/>
      </dsp:txXfrm>
    </dsp:sp>
    <dsp:sp modelId="{AE296A3F-4A90-41ED-B00B-C1317A6E488A}">
      <dsp:nvSpPr>
        <dsp:cNvPr id="0" name=""/>
        <dsp:cNvSpPr/>
      </dsp:nvSpPr>
      <dsp:spPr>
        <a:xfrm>
          <a:off x="5302243" y="624957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5427353" y="624957"/>
        <a:ext cx="305825" cy="418424"/>
      </dsp:txXfrm>
    </dsp:sp>
    <dsp:sp modelId="{F54C0110-93E6-455B-AC9B-4A7AD984AE3F}">
      <dsp:nvSpPr>
        <dsp:cNvPr id="0" name=""/>
        <dsp:cNvSpPr/>
      </dsp:nvSpPr>
      <dsp:spPr>
        <a:xfrm>
          <a:off x="5739713" y="1599225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5864823" y="1599225"/>
        <a:ext cx="305825" cy="418424"/>
      </dsp:txXfrm>
    </dsp:sp>
    <dsp:sp modelId="{D0D34B47-A005-439A-B57A-538515DD1D70}">
      <dsp:nvSpPr>
        <dsp:cNvPr id="0" name=""/>
        <dsp:cNvSpPr/>
      </dsp:nvSpPr>
      <dsp:spPr>
        <a:xfrm>
          <a:off x="6177182" y="2559236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6302292" y="2559236"/>
        <a:ext cx="305825" cy="418424"/>
      </dsp:txXfrm>
    </dsp:sp>
    <dsp:sp modelId="{4951CF7E-0FA4-4138-A48D-D3B685E86225}">
      <dsp:nvSpPr>
        <dsp:cNvPr id="0" name=""/>
        <dsp:cNvSpPr/>
      </dsp:nvSpPr>
      <dsp:spPr>
        <a:xfrm>
          <a:off x="6614652" y="3543009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6739762" y="3543009"/>
        <a:ext cx="305825" cy="418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159B9-B1AD-40F8-98EA-681CF3E10B25}">
      <dsp:nvSpPr>
        <dsp:cNvPr id="0" name=""/>
        <dsp:cNvSpPr/>
      </dsp:nvSpPr>
      <dsp:spPr>
        <a:xfrm>
          <a:off x="0" y="-44911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63538" lvl="0" indent="-363538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</a:t>
          </a:r>
          <a:r>
            <a:rPr lang="es-MX" sz="2300" b="1" kern="1200" dirty="0" smtClean="0">
              <a:latin typeface="Calibri" panose="020F0502020204030204" pitchFamily="34" charset="0"/>
              <a:ea typeface="MS Mincho"/>
              <a:cs typeface="Times New Roman"/>
            </a:rPr>
            <a:t>Clasificación de obras por Rubro de Gasto conforme a la LCF</a:t>
          </a:r>
          <a:endParaRPr lang="es-MX" sz="2300" kern="1200" dirty="0">
            <a:solidFill>
              <a:srgbClr val="FFFF00"/>
            </a:solidFill>
          </a:endParaRPr>
        </a:p>
      </dsp:txBody>
      <dsp:txXfrm>
        <a:off x="25055" y="-19856"/>
        <a:ext cx="4835099" cy="805345"/>
      </dsp:txXfrm>
    </dsp:sp>
    <dsp:sp modelId="{0AC1EBC3-7E87-4150-9CC1-27B4B37FF688}">
      <dsp:nvSpPr>
        <dsp:cNvPr id="0" name=""/>
        <dsp:cNvSpPr/>
      </dsp:nvSpPr>
      <dsp:spPr>
        <a:xfrm>
          <a:off x="437469" y="929356"/>
          <a:ext cx="5858289" cy="855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3538" lvl="0" indent="-363538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b) Identificación de las obras no consideradas en los rubros de la LCF</a:t>
          </a:r>
          <a:endParaRPr lang="es-MX" sz="2100" b="1" kern="1200" dirty="0"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462524" y="954411"/>
        <a:ext cx="4814663" cy="805345"/>
      </dsp:txXfrm>
    </dsp:sp>
    <dsp:sp modelId="{8A086737-6B10-4027-8CD6-613AB469E993}">
      <dsp:nvSpPr>
        <dsp:cNvPr id="0" name=""/>
        <dsp:cNvSpPr/>
      </dsp:nvSpPr>
      <dsp:spPr>
        <a:xfrm>
          <a:off x="874939" y="1899305"/>
          <a:ext cx="5858289" cy="1035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3538" lvl="0" indent="-363538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Identificación de los niveles de rezago social de las localidades donde se ejecutaron las obras del fondo</a:t>
          </a:r>
          <a:endParaRPr lang="es-MX" sz="2100" b="1" kern="1200" dirty="0"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905256" y="1929622"/>
        <a:ext cx="4804139" cy="974466"/>
      </dsp:txXfrm>
    </dsp:sp>
    <dsp:sp modelId="{91CC9034-94A6-4D99-8A1E-1E21BD968931}">
      <dsp:nvSpPr>
        <dsp:cNvPr id="0" name=""/>
        <dsp:cNvSpPr/>
      </dsp:nvSpPr>
      <dsp:spPr>
        <a:xfrm>
          <a:off x="1312408" y="3029685"/>
          <a:ext cx="5858289" cy="642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3538" lvl="0" indent="-363538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Ubicación de las obras en las ZAP´s</a:t>
          </a:r>
          <a:endParaRPr lang="es-MX" sz="2100" kern="1200" dirty="0">
            <a:solidFill>
              <a:srgbClr val="FFFF00"/>
            </a:solidFill>
          </a:endParaRPr>
        </a:p>
      </dsp:txBody>
      <dsp:txXfrm>
        <a:off x="1331233" y="3048510"/>
        <a:ext cx="4827123" cy="605070"/>
      </dsp:txXfrm>
    </dsp:sp>
    <dsp:sp modelId="{63652AA8-B2D9-453C-9676-CEB4F7B92AAE}">
      <dsp:nvSpPr>
        <dsp:cNvPr id="0" name=""/>
        <dsp:cNvSpPr/>
      </dsp:nvSpPr>
      <dsp:spPr>
        <a:xfrm>
          <a:off x="1749878" y="3762338"/>
          <a:ext cx="5858289" cy="1035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63538" lvl="0" indent="-363538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e) Identificación de los niveles de pobreza extrema de las localidades donde se ejecutaron las obras del fondo</a:t>
          </a:r>
          <a:endParaRPr lang="es-MX" sz="2000" b="1" kern="1200" dirty="0">
            <a:effectLst/>
            <a:latin typeface="Calibri" panose="020F0502020204030204" pitchFamily="34" charset="0"/>
            <a:ea typeface="MS Mincho"/>
            <a:cs typeface="Times New Roman"/>
          </a:endParaRPr>
        </a:p>
      </dsp:txBody>
      <dsp:txXfrm>
        <a:off x="1780195" y="3792655"/>
        <a:ext cx="4804139" cy="974466"/>
      </dsp:txXfrm>
    </dsp:sp>
    <dsp:sp modelId="{AE296A3F-4A90-41ED-B00B-C1317A6E488A}">
      <dsp:nvSpPr>
        <dsp:cNvPr id="0" name=""/>
        <dsp:cNvSpPr/>
      </dsp:nvSpPr>
      <dsp:spPr>
        <a:xfrm>
          <a:off x="5302243" y="580046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5427353" y="580046"/>
        <a:ext cx="305825" cy="418424"/>
      </dsp:txXfrm>
    </dsp:sp>
    <dsp:sp modelId="{F54C0110-93E6-455B-AC9B-4A7AD984AE3F}">
      <dsp:nvSpPr>
        <dsp:cNvPr id="0" name=""/>
        <dsp:cNvSpPr/>
      </dsp:nvSpPr>
      <dsp:spPr>
        <a:xfrm>
          <a:off x="5739713" y="1554314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5864823" y="1554314"/>
        <a:ext cx="305825" cy="418424"/>
      </dsp:txXfrm>
    </dsp:sp>
    <dsp:sp modelId="{D0D34B47-A005-439A-B57A-538515DD1D70}">
      <dsp:nvSpPr>
        <dsp:cNvPr id="0" name=""/>
        <dsp:cNvSpPr/>
      </dsp:nvSpPr>
      <dsp:spPr>
        <a:xfrm>
          <a:off x="6177182" y="2514324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6302292" y="2514324"/>
        <a:ext cx="305825" cy="418424"/>
      </dsp:txXfrm>
    </dsp:sp>
    <dsp:sp modelId="{4951CF7E-0FA4-4138-A48D-D3B685E86225}">
      <dsp:nvSpPr>
        <dsp:cNvPr id="0" name=""/>
        <dsp:cNvSpPr/>
      </dsp:nvSpPr>
      <dsp:spPr>
        <a:xfrm>
          <a:off x="6614652" y="3498098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6739762" y="3498098"/>
        <a:ext cx="305825" cy="418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9628F-A4BC-4457-9D69-78F8C81508EB}">
      <dsp:nvSpPr>
        <dsp:cNvPr id="0" name=""/>
        <dsp:cNvSpPr/>
      </dsp:nvSpPr>
      <dsp:spPr>
        <a:xfrm>
          <a:off x="0" y="-412521"/>
          <a:ext cx="6466942" cy="378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363538" lvl="0" indent="-36353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f) </a:t>
          </a:r>
          <a:r>
            <a:rPr lang="es-MX" sz="2300" b="1" kern="1200" dirty="0" smtClean="0">
              <a:latin typeface="Calibri" panose="020F0502020204030204" pitchFamily="34" charset="0"/>
              <a:ea typeface="MS Mincho"/>
              <a:cs typeface="Times New Roman"/>
            </a:rPr>
            <a:t>Determinación de los porcentajes de inversión: </a:t>
          </a:r>
        </a:p>
        <a:p>
          <a:pPr marL="363538" lvl="0" indent="-36353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/>
            </a:rPr>
            <a:t>1.- En ZAP´s</a:t>
          </a:r>
        </a:p>
        <a:p>
          <a:pPr marL="363538" lvl="0" indent="-363538" algn="l" defTabSz="985838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s-MX" sz="2300" b="1" kern="1200" dirty="0" smtClean="0">
              <a:solidFill>
                <a:srgbClr val="FFFF00"/>
              </a:solidFill>
              <a:latin typeface="Calibri" panose="020F0502020204030204" pitchFamily="34" charset="0"/>
              <a:cs typeface="Times New Roman"/>
            </a:rPr>
            <a:t>2.- Proyectos de Incidencia Directa</a:t>
          </a:r>
        </a:p>
        <a:p>
          <a:pPr marL="363538" lvl="0" indent="-36353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rgbClr val="FFFF00"/>
              </a:solidFill>
              <a:latin typeface="Calibri" panose="020F0502020204030204" pitchFamily="34" charset="0"/>
              <a:cs typeface="Times New Roman"/>
            </a:rPr>
            <a:t>3.- Proyectos de Incidencia Indirecta</a:t>
          </a:r>
        </a:p>
        <a:p>
          <a:pPr marL="363538" lvl="0" indent="-36353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rgbClr val="FFFF00"/>
              </a:solidFill>
              <a:latin typeface="Calibri" panose="020F0502020204030204" pitchFamily="34" charset="0"/>
              <a:cs typeface="Times New Roman"/>
            </a:rPr>
            <a:t>4.- Proyectos especiales (pavimentos)</a:t>
          </a:r>
          <a:endParaRPr lang="es-MX" sz="2300" kern="1200" dirty="0">
            <a:solidFill>
              <a:srgbClr val="FFFF00"/>
            </a:solidFill>
          </a:endParaRPr>
        </a:p>
      </dsp:txBody>
      <dsp:txXfrm>
        <a:off x="110968" y="-301553"/>
        <a:ext cx="4159835" cy="3566788"/>
      </dsp:txXfrm>
    </dsp:sp>
    <dsp:sp modelId="{579279BD-6674-4F4C-8DA5-CD00C51ED94C}">
      <dsp:nvSpPr>
        <dsp:cNvPr id="0" name=""/>
        <dsp:cNvSpPr/>
      </dsp:nvSpPr>
      <dsp:spPr>
        <a:xfrm>
          <a:off x="1141225" y="3720934"/>
          <a:ext cx="6466942" cy="749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63538" lvl="0" indent="-363538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g) Visita física para confirmar la existencia de las obras</a:t>
          </a:r>
          <a:endParaRPr lang="es-MX" sz="2100" kern="1200" dirty="0">
            <a:solidFill>
              <a:srgbClr val="FFFF00"/>
            </a:solidFill>
          </a:endParaRPr>
        </a:p>
      </dsp:txBody>
      <dsp:txXfrm>
        <a:off x="1163180" y="3742889"/>
        <a:ext cx="3891693" cy="705682"/>
      </dsp:txXfrm>
    </dsp:sp>
    <dsp:sp modelId="{C09458CE-96E4-4574-AF0C-56E2FC06623C}">
      <dsp:nvSpPr>
        <dsp:cNvPr id="0" name=""/>
        <dsp:cNvSpPr/>
      </dsp:nvSpPr>
      <dsp:spPr>
        <a:xfrm>
          <a:off x="5076828" y="2930368"/>
          <a:ext cx="1390114" cy="1390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5389604" y="2930368"/>
        <a:ext cx="764562" cy="10460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8756-06D2-4184-A3FB-EB32455EB564}">
      <dsp:nvSpPr>
        <dsp:cNvPr id="0" name=""/>
        <dsp:cNvSpPr/>
      </dsp:nvSpPr>
      <dsp:spPr>
        <a:xfrm>
          <a:off x="0" y="0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Cierre del ejercicio del fondo</a:t>
          </a:r>
          <a:endParaRPr lang="es-MX" sz="2400" kern="1200" dirty="0"/>
        </a:p>
      </dsp:txBody>
      <dsp:txXfrm>
        <a:off x="30623" y="30623"/>
        <a:ext cx="4869948" cy="984310"/>
      </dsp:txXfrm>
    </dsp:sp>
    <dsp:sp modelId="{D17EB314-C4C3-4201-A344-A4D71BBAA82C}">
      <dsp:nvSpPr>
        <dsp:cNvPr id="0" name=""/>
        <dsp:cNvSpPr/>
      </dsp:nvSpPr>
      <dsp:spPr>
        <a:xfrm>
          <a:off x="509747" y="1235657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Informes Trimestrales (SHCP)</a:t>
          </a:r>
          <a:endParaRPr lang="es-MX" sz="2400" kern="1200" dirty="0"/>
        </a:p>
      </dsp:txBody>
      <dsp:txXfrm>
        <a:off x="540370" y="1266280"/>
        <a:ext cx="4835929" cy="984310"/>
      </dsp:txXfrm>
    </dsp:sp>
    <dsp:sp modelId="{6E4F2CC0-A36F-4824-BB15-C14E45E18B5C}">
      <dsp:nvSpPr>
        <dsp:cNvPr id="0" name=""/>
        <dsp:cNvSpPr/>
      </dsp:nvSpPr>
      <dsp:spPr>
        <a:xfrm>
          <a:off x="1011886" y="2471314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Información trimestral contenida en la pagina de internet</a:t>
          </a:r>
          <a:endParaRPr lang="es-MX" sz="2400" kern="1200" dirty="0"/>
        </a:p>
      </dsp:txBody>
      <dsp:txXfrm>
        <a:off x="1042509" y="2501937"/>
        <a:ext cx="4843537" cy="984310"/>
      </dsp:txXfrm>
    </dsp:sp>
    <dsp:sp modelId="{B21F85FC-F667-4A02-9E50-C9CF49DC53DB}">
      <dsp:nvSpPr>
        <dsp:cNvPr id="0" name=""/>
        <dsp:cNvSpPr/>
      </dsp:nvSpPr>
      <dsp:spPr>
        <a:xfrm>
          <a:off x="1521633" y="3706971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Auxiliares contables</a:t>
          </a:r>
          <a:endParaRPr lang="es-MX" sz="2400" kern="1200" dirty="0"/>
        </a:p>
      </dsp:txBody>
      <dsp:txXfrm>
        <a:off x="1552256" y="3737594"/>
        <a:ext cx="4835929" cy="984310"/>
      </dsp:txXfrm>
    </dsp:sp>
    <dsp:sp modelId="{F99ABAAB-551B-43F8-81CC-3FB93F45C0E9}">
      <dsp:nvSpPr>
        <dsp:cNvPr id="0" name=""/>
        <dsp:cNvSpPr/>
      </dsp:nvSpPr>
      <dsp:spPr>
        <a:xfrm>
          <a:off x="5406922" y="800800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5559834" y="800800"/>
        <a:ext cx="373787" cy="511407"/>
      </dsp:txXfrm>
    </dsp:sp>
    <dsp:sp modelId="{62009CAF-7E88-43D0-A409-E8F86F884AC1}">
      <dsp:nvSpPr>
        <dsp:cNvPr id="0" name=""/>
        <dsp:cNvSpPr/>
      </dsp:nvSpPr>
      <dsp:spPr>
        <a:xfrm>
          <a:off x="5916670" y="2036458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069582" y="2036458"/>
        <a:ext cx="373787" cy="511407"/>
      </dsp:txXfrm>
    </dsp:sp>
    <dsp:sp modelId="{FC3D32A5-6FEA-495D-900C-048D04A472A6}">
      <dsp:nvSpPr>
        <dsp:cNvPr id="0" name=""/>
        <dsp:cNvSpPr/>
      </dsp:nvSpPr>
      <dsp:spPr>
        <a:xfrm>
          <a:off x="6418809" y="3272115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571721" y="3272115"/>
        <a:ext cx="373787" cy="511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08756-06D2-4184-A3FB-EB32455EB564}">
      <dsp:nvSpPr>
        <dsp:cNvPr id="0" name=""/>
        <dsp:cNvSpPr/>
      </dsp:nvSpPr>
      <dsp:spPr>
        <a:xfrm>
          <a:off x="0" y="0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a) Confirmar que se reporto a la SHCP los cuatro trimestres sobre el ejercicio y destino del FISMDF</a:t>
          </a:r>
          <a:endParaRPr lang="es-MX" sz="2400" kern="1200" dirty="0"/>
        </a:p>
      </dsp:txBody>
      <dsp:txXfrm>
        <a:off x="30623" y="30623"/>
        <a:ext cx="4869948" cy="984310"/>
      </dsp:txXfrm>
    </dsp:sp>
    <dsp:sp modelId="{D17EB314-C4C3-4201-A344-A4D71BBAA82C}">
      <dsp:nvSpPr>
        <dsp:cNvPr id="0" name=""/>
        <dsp:cNvSpPr/>
      </dsp:nvSpPr>
      <dsp:spPr>
        <a:xfrm>
          <a:off x="509747" y="1235657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Calibri" panose="020F0502020204030204" pitchFamily="34" charset="0"/>
              <a:ea typeface="MS Mincho"/>
              <a:cs typeface="Times New Roman"/>
            </a:rPr>
            <a:t>b) Constatar que la información reportada considero los formatos a nivel fondo y financieros</a:t>
          </a:r>
          <a:endParaRPr lang="es-MX" sz="2400" kern="1200" dirty="0"/>
        </a:p>
      </dsp:txBody>
      <dsp:txXfrm>
        <a:off x="540370" y="1266280"/>
        <a:ext cx="4835929" cy="984310"/>
      </dsp:txXfrm>
    </dsp:sp>
    <dsp:sp modelId="{6E4F2CC0-A36F-4824-BB15-C14E45E18B5C}">
      <dsp:nvSpPr>
        <dsp:cNvPr id="0" name=""/>
        <dsp:cNvSpPr/>
      </dsp:nvSpPr>
      <dsp:spPr>
        <a:xfrm>
          <a:off x="1011886" y="2471314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c) Que cada trimestre se reporto el avance de los indicadores, avances e impacto de los programas y proyectos</a:t>
          </a:r>
          <a:endParaRPr lang="es-MX" sz="2200" kern="1200" dirty="0"/>
        </a:p>
      </dsp:txBody>
      <dsp:txXfrm>
        <a:off x="1042509" y="2501937"/>
        <a:ext cx="4843537" cy="984310"/>
      </dsp:txXfrm>
    </dsp:sp>
    <dsp:sp modelId="{B21F85FC-F667-4A02-9E50-C9CF49DC53DB}">
      <dsp:nvSpPr>
        <dsp:cNvPr id="0" name=""/>
        <dsp:cNvSpPr/>
      </dsp:nvSpPr>
      <dsp:spPr>
        <a:xfrm>
          <a:off x="1521633" y="3706971"/>
          <a:ext cx="6086534" cy="1045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3538" lvl="0" indent="-363538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effectLst/>
              <a:latin typeface="Calibri" panose="020F0502020204030204" pitchFamily="34" charset="0"/>
              <a:ea typeface="MS Mincho"/>
              <a:cs typeface="Times New Roman"/>
            </a:rPr>
            <a:t>d) Verificar que se publicaron en la pagina de internet los informes trimestrales</a:t>
          </a:r>
          <a:endParaRPr lang="es-MX" sz="2400" kern="1200" dirty="0"/>
        </a:p>
      </dsp:txBody>
      <dsp:txXfrm>
        <a:off x="1552256" y="3737594"/>
        <a:ext cx="4835929" cy="984310"/>
      </dsp:txXfrm>
    </dsp:sp>
    <dsp:sp modelId="{F99ABAAB-551B-43F8-81CC-3FB93F45C0E9}">
      <dsp:nvSpPr>
        <dsp:cNvPr id="0" name=""/>
        <dsp:cNvSpPr/>
      </dsp:nvSpPr>
      <dsp:spPr>
        <a:xfrm>
          <a:off x="5406922" y="800800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5559834" y="800800"/>
        <a:ext cx="373787" cy="511407"/>
      </dsp:txXfrm>
    </dsp:sp>
    <dsp:sp modelId="{62009CAF-7E88-43D0-A409-E8F86F884AC1}">
      <dsp:nvSpPr>
        <dsp:cNvPr id="0" name=""/>
        <dsp:cNvSpPr/>
      </dsp:nvSpPr>
      <dsp:spPr>
        <a:xfrm>
          <a:off x="5916670" y="2036458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069582" y="2036458"/>
        <a:ext cx="373787" cy="511407"/>
      </dsp:txXfrm>
    </dsp:sp>
    <dsp:sp modelId="{FC3D32A5-6FEA-495D-900C-048D04A472A6}">
      <dsp:nvSpPr>
        <dsp:cNvPr id="0" name=""/>
        <dsp:cNvSpPr/>
      </dsp:nvSpPr>
      <dsp:spPr>
        <a:xfrm>
          <a:off x="6418809" y="3272115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kern="1200" dirty="0"/>
        </a:p>
      </dsp:txBody>
      <dsp:txXfrm>
        <a:off x="6571721" y="3272115"/>
        <a:ext cx="373787" cy="511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8D768-B51D-4985-95DE-64F8DCBD2B0F}" type="datetimeFigureOut">
              <a:rPr lang="es-MX" smtClean="0"/>
              <a:pPr/>
              <a:t>07/08/2017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21847-65AA-4B93-A5C2-7BA38408EED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5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4D7B76-F9D5-4337-B2A8-941456C39E48}" type="datetimeFigureOut">
              <a:rPr lang="es-MX" smtClean="0"/>
              <a:pPr/>
              <a:t>07/08/2017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6AC11-9732-43E5-929C-22F2FB2E08D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04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6AC11-9732-43E5-929C-22F2FB2E08D0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0893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553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447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348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0899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3947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4736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356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6AC11-9732-43E5-929C-22F2FB2E08D0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41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6AC11-9732-43E5-929C-22F2FB2E08D0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97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6AC11-9732-43E5-929C-22F2FB2E08D0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63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502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502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363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080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C5545-C7DF-4C9D-B70C-6A222FC0A037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425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31154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B3D1F3FE-9F2F-414E-BC92-694ABD7ACD0C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825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A0AF4BB8-D8EA-4CBE-9B09-5FF01B7A8126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20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943BC68C-543E-4F4D-AFC3-4F3B701A092D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49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1F9786A6-8BC7-4193-84D4-F2525A005F93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67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07/08/2017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73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07/08/2017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827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07/08/2017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572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07/08/2017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973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07/08/2017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5607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07/08/2017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854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C7328C8C-9A40-40EB-B714-4D1BB68538D3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608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5364E0AD-14FC-46AA-84F6-2D360AA579EB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230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6A34690D-3D75-478E-9E60-C075F644B562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74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5364E0AD-14FC-46AA-84F6-2D360AA579EB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49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544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C2E91DC5-B093-499C-8182-EEFBA0C534C7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815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8AA663B0-E69A-420E-BC53-6B7923760702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3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DDA5CD9A-AE5A-4177-9230-504098BD0FA2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7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5F841814-9087-4D81-9051-1DB090424F31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712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pic>
        <p:nvPicPr>
          <p:cNvPr id="4101" name="9 Imagen" descr="cuadros2.wm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10 Imagen" descr="barras.wmf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white"/>
                </a:solidFill>
              </a:rPr>
              <a:t>ASF | </a:t>
            </a:r>
            <a:fld id="{E51A8203-2A80-4486-9196-E2455209AC0B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4" r:id="rId19"/>
    <p:sldLayoutId id="2147483685" r:id="rId2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 rot="1875821">
            <a:off x="2704185" y="2861376"/>
            <a:ext cx="822072" cy="29151"/>
          </a:xfrm>
          <a:custGeom>
            <a:avLst/>
            <a:gdLst>
              <a:gd name="connsiteX0" fmla="*/ 0 w 822072"/>
              <a:gd name="connsiteY0" fmla="*/ 14575 h 29151"/>
              <a:gd name="connsiteX1" fmla="*/ 822072 w 822072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072" h="29151">
                <a:moveTo>
                  <a:pt x="0" y="14575"/>
                </a:moveTo>
                <a:lnTo>
                  <a:pt x="822072" y="14575"/>
                </a:lnTo>
              </a:path>
            </a:pathLst>
          </a:custGeom>
          <a:noFill/>
          <a:ln>
            <a:noFill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184" tIns="-5976" rIns="403184" bIns="-597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9" name="8 Forma libre"/>
          <p:cNvSpPr/>
          <p:nvPr/>
        </p:nvSpPr>
        <p:spPr>
          <a:xfrm rot="148556">
            <a:off x="6451413" y="2510656"/>
            <a:ext cx="710820" cy="29151"/>
          </a:xfrm>
          <a:custGeom>
            <a:avLst/>
            <a:gdLst>
              <a:gd name="connsiteX0" fmla="*/ 0 w 710820"/>
              <a:gd name="connsiteY0" fmla="*/ 14575 h 29151"/>
              <a:gd name="connsiteX1" fmla="*/ 710820 w 710820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820" h="29151">
                <a:moveTo>
                  <a:pt x="0" y="14575"/>
                </a:moveTo>
                <a:lnTo>
                  <a:pt x="710820" y="14575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340" tIns="-3196" rIns="350338" bIns="-31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783844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Fondo </a:t>
            </a:r>
            <a:r>
              <a:rPr lang="es-MX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de Aportaciones para la Infraestructura </a:t>
            </a:r>
            <a:r>
              <a:rPr lang="es-MX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Social</a:t>
            </a:r>
          </a:p>
          <a:p>
            <a:pPr algn="ctr"/>
            <a:endParaRPr lang="es-MX" sz="4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 A I S</a:t>
            </a:r>
            <a:endParaRPr lang="es-MX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2114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75856" y="242065"/>
            <a:ext cx="56166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2800" b="1" dirty="0">
                <a:solidFill>
                  <a:srgbClr val="002060"/>
                </a:solidFill>
                <a:latin typeface="+mn-lt"/>
              </a:rPr>
              <a:t>Actividades vinculadas a la gestión y operación del fondo</a:t>
            </a: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 bwMode="auto">
          <a:xfrm>
            <a:off x="611560" y="1484785"/>
            <a:ext cx="7488832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>
                <a:solidFill>
                  <a:schemeClr val="accent2">
                    <a:lumMod val="50000"/>
                  </a:schemeClr>
                </a:solidFill>
              </a:rPr>
              <a:t>Obra y acciones sociales</a:t>
            </a:r>
          </a:p>
          <a:p>
            <a:pPr marL="1258888" lvl="1" indent="-185738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accent2">
                    <a:lumMod val="50000"/>
                  </a:schemeClr>
                </a:solidFill>
              </a:rPr>
              <a:t>Obra pública </a:t>
            </a:r>
          </a:p>
          <a:p>
            <a:pPr marL="1338263" lvl="1" indent="-265113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accent2">
                    <a:lumMod val="50000"/>
                  </a:schemeClr>
                </a:solidFill>
              </a:rPr>
              <a:t>Adquisiciones, arrendamientos y servicios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>
                <a:solidFill>
                  <a:schemeClr val="accent2">
                    <a:lumMod val="50000"/>
                  </a:schemeClr>
                </a:solidFill>
              </a:rPr>
              <a:t>Gastos Indirectos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>
                <a:solidFill>
                  <a:schemeClr val="accent2">
                    <a:lumMod val="50000"/>
                  </a:schemeClr>
                </a:solidFill>
              </a:rPr>
              <a:t>Desarrollo 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Institucional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600" dirty="0" smtClean="0">
                <a:solidFill>
                  <a:srgbClr val="00B0F0"/>
                </a:solidFill>
              </a:rPr>
              <a:t>Cumplimiento de Objetivos y Metas</a:t>
            </a:r>
            <a:endParaRPr lang="es-MX" sz="2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6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bajo"/>
          <p:cNvSpPr/>
          <p:nvPr/>
        </p:nvSpPr>
        <p:spPr>
          <a:xfrm>
            <a:off x="3131840" y="1124744"/>
            <a:ext cx="5184576" cy="49685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2" name="1 Rectángulo redondeado"/>
          <p:cNvSpPr/>
          <p:nvPr/>
        </p:nvSpPr>
        <p:spPr>
          <a:xfrm>
            <a:off x="3419872" y="1278736"/>
            <a:ext cx="446449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b="1" dirty="0" smtClean="0">
                <a:effectLst/>
                <a:latin typeface="Calibri" panose="020F0502020204030204" pitchFamily="34" charset="0"/>
                <a:ea typeface="MS Mincho"/>
                <a:cs typeface="Times New Roman"/>
              </a:rPr>
              <a:t>Aplicación Cuestionario de </a:t>
            </a:r>
            <a:r>
              <a:rPr lang="es-MX" sz="2400" b="1" dirty="0" smtClean="0">
                <a:latin typeface="Calibri" panose="020F0502020204030204" pitchFamily="34" charset="0"/>
                <a:ea typeface="MS Mincho"/>
                <a:cs typeface="Times New Roman"/>
              </a:rPr>
              <a:t>C. I.</a:t>
            </a:r>
            <a:endParaRPr lang="es-MX" sz="2400" b="1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" y="1268760"/>
            <a:ext cx="1634284" cy="122413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2348087" cy="1800200"/>
          </a:xfrm>
          <a:prstGeom prst="rect">
            <a:avLst/>
          </a:prstGeom>
        </p:spPr>
      </p:pic>
      <p:sp>
        <p:nvSpPr>
          <p:cNvPr id="35" name="1 Rectángulo redondeado"/>
          <p:cNvSpPr/>
          <p:nvPr/>
        </p:nvSpPr>
        <p:spPr>
          <a:xfrm>
            <a:off x="3419872" y="4881035"/>
            <a:ext cx="446449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200" b="1" dirty="0" smtClean="0">
                <a:effectLst/>
                <a:latin typeface="Calibri" panose="020F0502020204030204" pitchFamily="34" charset="0"/>
                <a:ea typeface="MS Mincho"/>
                <a:cs typeface="Times New Roman"/>
              </a:rPr>
              <a:t>Calificación del Control Interno</a:t>
            </a:r>
            <a:endParaRPr lang="es-MX" sz="2200" b="1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3" y="4696189"/>
            <a:ext cx="1442711" cy="1325099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1 Rectángulo redondeado"/>
          <p:cNvSpPr/>
          <p:nvPr/>
        </p:nvSpPr>
        <p:spPr>
          <a:xfrm>
            <a:off x="3543580" y="2737164"/>
            <a:ext cx="4217077" cy="1785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MS Mincho"/>
                <a:cs typeface="Times New Roman"/>
              </a:rPr>
              <a:t>Evidencia de las respuestas</a:t>
            </a:r>
          </a:p>
          <a:p>
            <a:pPr marL="285750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Times New Roman"/>
              </a:rPr>
              <a:t>Desarrollo de los procedimientos de auditoria</a:t>
            </a:r>
            <a:endParaRPr lang="es-MX" sz="2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275856" y="480591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Control Interno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17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627784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3768" y="1412776"/>
            <a:ext cx="5544616" cy="144655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estado entrega a los municipios y DT la </a:t>
            </a:r>
            <a:r>
              <a:rPr lang="es-E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totalidad de los recursos </a:t>
            </a:r>
            <a:r>
              <a:rPr lang="es-ES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asignados conforme al calendario de enteros publicado</a:t>
            </a:r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Transferencia de Recursos</a:t>
            </a:r>
          </a:p>
        </p:txBody>
      </p:sp>
      <p:sp>
        <p:nvSpPr>
          <p:cNvPr id="21" name="7 Rectángulo"/>
          <p:cNvSpPr/>
          <p:nvPr/>
        </p:nvSpPr>
        <p:spPr>
          <a:xfrm>
            <a:off x="179512" y="1700808"/>
            <a:ext cx="1944216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C F</a:t>
            </a:r>
            <a:endParaRPr lang="es-MX" sz="45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0" y="3068960"/>
            <a:ext cx="2483768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G C G</a:t>
            </a:r>
            <a:endParaRPr lang="es-MX" sz="45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7 Rectángulo"/>
          <p:cNvSpPr/>
          <p:nvPr/>
        </p:nvSpPr>
        <p:spPr>
          <a:xfrm>
            <a:off x="2671216" y="4392511"/>
            <a:ext cx="5112568" cy="177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2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se deberá incorporar recursos de otras fuentes de financiamiento.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2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transferir recursos a otras cuentas bancarias de forma injustificada.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2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cuentas bancarias deberán ser productivas.</a:t>
            </a:r>
            <a:endParaRPr lang="es-MX" sz="182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Llamada de flecha hacia abajo 4"/>
          <p:cNvSpPr/>
          <p:nvPr/>
        </p:nvSpPr>
        <p:spPr>
          <a:xfrm>
            <a:off x="2483768" y="2950493"/>
            <a:ext cx="5544616" cy="1558627"/>
          </a:xfrm>
          <a:prstGeom prst="downArrowCallout">
            <a:avLst>
              <a:gd name="adj1" fmla="val 72314"/>
              <a:gd name="adj2" fmla="val 95971"/>
              <a:gd name="adj3" fmla="val 27629"/>
              <a:gd name="adj4" fmla="val 6760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recursos se manejaran exclusivamente en una cuenta bancaria especifica y productiva.</a:t>
            </a:r>
            <a:endParaRPr lang="es-MX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27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514088043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Transferencia de Recursos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1008112" cy="136852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20888"/>
            <a:ext cx="1152128" cy="14637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" y="4170022"/>
            <a:ext cx="1482849" cy="1059178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12423" r="6413" b="11042"/>
          <a:stretch/>
        </p:blipFill>
        <p:spPr bwMode="auto">
          <a:xfrm>
            <a:off x="683568" y="5265955"/>
            <a:ext cx="1440160" cy="10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Información necesaria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769547018"/>
              </p:ext>
            </p:extLst>
          </p:nvPr>
        </p:nvGraphicFramePr>
        <p:xfrm>
          <a:off x="924272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52363"/>
            <a:ext cx="1008112" cy="13685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1224136" cy="155519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Transferencia de Recursos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3" y="5034118"/>
            <a:ext cx="1482849" cy="10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9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627784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3768" y="1484784"/>
            <a:ext cx="5544616" cy="138499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documentación soporte debe cumplir con los requisitos fiscales</a:t>
            </a: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7 Rectángulo"/>
          <p:cNvSpPr/>
          <p:nvPr/>
        </p:nvSpPr>
        <p:spPr>
          <a:xfrm>
            <a:off x="251520" y="1775138"/>
            <a:ext cx="1944216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F </a:t>
            </a:r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endParaRPr lang="es-MX" sz="45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0" y="3819238"/>
            <a:ext cx="2483768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G C G</a:t>
            </a:r>
            <a:endParaRPr lang="es-MX" sz="45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483768" y="2996952"/>
            <a:ext cx="5544616" cy="304698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operaciones 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deberán </a:t>
            </a:r>
            <a:r>
              <a:rPr lang="es-MX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respaldarse con la documentación original que compruebe y justifique los registros</a:t>
            </a: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Cancelar la documentación comprobatoria del gasto con la leyenda de Operado 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275856" y="2557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Reg. Contables y Doc. soporte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75856" y="52963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96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627784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35496" y="3364250"/>
            <a:ext cx="2483768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G C G</a:t>
            </a:r>
            <a:endParaRPr lang="es-MX" sz="45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411760" y="2294870"/>
            <a:ext cx="5688632" cy="33239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3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registros de las Operaciones realizadas con los recursos del fondo deben ser específicos y deberán estar identificados, controlados y actualizados </a:t>
            </a:r>
            <a:endParaRPr lang="es-MX" sz="3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75856" y="2557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Reg. Contables y Doc. soporte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52963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42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627784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483768" y="1602373"/>
            <a:ext cx="5544616" cy="355481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MX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más tardar el 15 de enero de cada año, deberán reintegrar a la Tesorería de la Federación las Transferencias federales etiquetadas que, al 31 de diciembre del ejercicio fiscal inmediato anterior, no hayan sido devengadas por sus Entes Públicos. </a:t>
            </a:r>
          </a:p>
        </p:txBody>
      </p:sp>
      <p:sp>
        <p:nvSpPr>
          <p:cNvPr id="14" name="7 Rectángulo"/>
          <p:cNvSpPr/>
          <p:nvPr/>
        </p:nvSpPr>
        <p:spPr>
          <a:xfrm>
            <a:off x="0" y="3019018"/>
            <a:ext cx="248376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D F E F M</a:t>
            </a:r>
            <a:endParaRPr lang="es-MX" sz="30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2627784" y="5301208"/>
            <a:ext cx="55446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7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Entidades Federativas – ejercicio fiscal 2017.</a:t>
            </a:r>
          </a:p>
          <a:p>
            <a:pPr algn="just"/>
            <a:r>
              <a:rPr lang="es-MX" sz="17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Municipios y DT – ejercicio fiscal 2018</a:t>
            </a:r>
            <a:endParaRPr lang="es-MX" sz="17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2557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Reg. Contables y Doc. soporte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275856" y="52963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453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627784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0" y="3287306"/>
            <a:ext cx="2483768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4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G C G</a:t>
            </a:r>
            <a:endParaRPr lang="es-MX" sz="45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483768" y="2448178"/>
            <a:ext cx="5544616" cy="28931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entidades federativas y municipios  deberán cumplir oportunamente </a:t>
            </a:r>
            <a:r>
              <a:rPr lang="es-MX" sz="2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 la implementación normativa prevista en la Ley General de Contabilidad Gubernamental y su Reforma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75856" y="2557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Reg. Contables y Doc. soporte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52963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03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042303393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Reg</a:t>
            </a:r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Contables y Doc. soporte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1008112" cy="136852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20888"/>
            <a:ext cx="1152128" cy="14637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" y="4170022"/>
            <a:ext cx="1482849" cy="1059178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12423" r="6413" b="11042"/>
          <a:stretch/>
        </p:blipFill>
        <p:spPr bwMode="auto">
          <a:xfrm>
            <a:off x="683568" y="5265955"/>
            <a:ext cx="1440160" cy="10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Información necesaria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548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 rot="1875821">
            <a:off x="2704185" y="2861376"/>
            <a:ext cx="822072" cy="29151"/>
          </a:xfrm>
          <a:custGeom>
            <a:avLst/>
            <a:gdLst>
              <a:gd name="connsiteX0" fmla="*/ 0 w 822072"/>
              <a:gd name="connsiteY0" fmla="*/ 14575 h 29151"/>
              <a:gd name="connsiteX1" fmla="*/ 822072 w 822072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072" h="29151">
                <a:moveTo>
                  <a:pt x="0" y="14575"/>
                </a:moveTo>
                <a:lnTo>
                  <a:pt x="822072" y="14575"/>
                </a:lnTo>
              </a:path>
            </a:pathLst>
          </a:custGeom>
          <a:noFill/>
          <a:ln>
            <a:noFill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184" tIns="-5976" rIns="403184" bIns="-597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9" name="8 Forma libre"/>
          <p:cNvSpPr/>
          <p:nvPr/>
        </p:nvSpPr>
        <p:spPr>
          <a:xfrm rot="148556">
            <a:off x="6451413" y="2510656"/>
            <a:ext cx="710820" cy="29151"/>
          </a:xfrm>
          <a:custGeom>
            <a:avLst/>
            <a:gdLst>
              <a:gd name="connsiteX0" fmla="*/ 0 w 710820"/>
              <a:gd name="connsiteY0" fmla="*/ 14575 h 29151"/>
              <a:gd name="connsiteX1" fmla="*/ 710820 w 710820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820" h="29151">
                <a:moveTo>
                  <a:pt x="0" y="14575"/>
                </a:moveTo>
                <a:lnTo>
                  <a:pt x="710820" y="14575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340" tIns="-3196" rIns="350338" bIns="-31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222242"/>
            <a:ext cx="8064896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2200" dirty="0">
                <a:solidFill>
                  <a:schemeClr val="accent1"/>
                </a:solidFill>
                <a:cs typeface="Calibri" pitchFamily="34" charset="0"/>
              </a:rPr>
              <a:t>El Fondo de Aportaciones para la Infraestructura Social </a:t>
            </a:r>
            <a:r>
              <a:rPr lang="es-MX" sz="2200" dirty="0" smtClean="0">
                <a:solidFill>
                  <a:schemeClr val="accent1"/>
                </a:solidFill>
                <a:cs typeface="Calibri" pitchFamily="34" charset="0"/>
              </a:rPr>
              <a:t>(</a:t>
            </a:r>
            <a:r>
              <a:rPr lang="es-MX" sz="2200" dirty="0">
                <a:solidFill>
                  <a:schemeClr val="accent1"/>
                </a:solidFill>
                <a:cs typeface="Calibri" pitchFamily="34" charset="0"/>
              </a:rPr>
              <a:t>FAIS) es una de las principales fuentes de financiamiento para la dotación de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infraestructura y servicios básicos</a:t>
            </a:r>
            <a:r>
              <a:rPr lang="es-MX" sz="2200" dirty="0">
                <a:solidFill>
                  <a:schemeClr val="accent1"/>
                </a:solidFill>
                <a:cs typeface="Calibri" pitchFamily="34" charset="0"/>
              </a:rPr>
              <a:t> que benefician a la población en condiciones de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pobreza extrema, a las  localidades con alto o muy alto rezago social y  a  las zonas de atención prioritaria (ZAP)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.</a:t>
            </a:r>
            <a:r>
              <a:rPr lang="es-MX" sz="2200" dirty="0">
                <a:solidFill>
                  <a:schemeClr val="accent1"/>
                </a:solidFill>
                <a:cs typeface="Calibri" pitchFamily="34" charset="0"/>
              </a:rPr>
              <a:t> En ocasiones a nivel municipal, es la principal vía para financiar obra pública, en virtud de la debilidad de sus finanzas.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476672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s-MX" altLang="es-MX" sz="2800" b="1" dirty="0" smtClean="0">
                <a:latin typeface="+mj-lt"/>
              </a:rPr>
              <a:t>F A I S</a:t>
            </a:r>
            <a:endParaRPr lang="es-MX" alt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32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851119088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Reg</a:t>
            </a:r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Contables y Doc. soporte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11020"/>
          <a:stretch/>
        </p:blipFill>
        <p:spPr>
          <a:xfrm>
            <a:off x="6677472" y="692696"/>
            <a:ext cx="1728192" cy="16136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" y="4346037"/>
            <a:ext cx="1418456" cy="18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915816" y="1340768"/>
            <a:ext cx="4248150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3768" y="1469683"/>
            <a:ext cx="5544616" cy="138499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Beneficio directo de la población </a:t>
            </a:r>
            <a:r>
              <a:rPr lang="es-ES" sz="21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pobreza extrema, localidades con alto o muy alto nivel de rezago social </a:t>
            </a:r>
            <a:r>
              <a:rPr lang="es-ES" sz="21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las </a:t>
            </a:r>
            <a:r>
              <a:rPr lang="es-ES" sz="21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zonas de atención prioritaria</a:t>
            </a:r>
            <a:r>
              <a:rPr lang="es-MX" sz="21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1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s-MX" dirty="0">
              <a:solidFill>
                <a:prstClr val="white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195736" y="3114840"/>
            <a:ext cx="5832648" cy="2978456"/>
            <a:chOff x="1331640" y="2841789"/>
            <a:chExt cx="6840760" cy="2963475"/>
          </a:xfrm>
        </p:grpSpPr>
        <p:sp>
          <p:nvSpPr>
            <p:cNvPr id="11" name="10 Rectángulo"/>
            <p:cNvSpPr/>
            <p:nvPr/>
          </p:nvSpPr>
          <p:spPr>
            <a:xfrm>
              <a:off x="1331640" y="2841789"/>
              <a:ext cx="2366662" cy="1080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Agua potable</a:t>
              </a:r>
              <a:endParaRPr lang="es-MX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689340" y="2841789"/>
              <a:ext cx="2025186" cy="659219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5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Alcantarillado</a:t>
              </a:r>
              <a:endParaRPr lang="es-MX" sz="15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714526" y="2841789"/>
              <a:ext cx="2457874" cy="8239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Drenaje y letrinas</a:t>
              </a:r>
              <a:endParaRPr lang="es-MX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689340" y="3501008"/>
              <a:ext cx="2025186" cy="1728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latin typeface="Aharoni" panose="02010803020104030203" pitchFamily="2" charset="-79"/>
                  <a:cs typeface="Aharoni" panose="02010803020104030203" pitchFamily="2" charset="-79"/>
                </a:rPr>
                <a:t>Electrificación rural y de colonias pobres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31640" y="3921909"/>
              <a:ext cx="2366662" cy="1019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Urbanización</a:t>
              </a:r>
              <a:endParaRPr lang="es-MX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714526" y="3645024"/>
              <a:ext cx="2457874" cy="1584176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atin typeface="Aharoni" panose="02010803020104030203" pitchFamily="2" charset="-79"/>
                  <a:cs typeface="Aharoni" panose="02010803020104030203" pitchFamily="2" charset="-79"/>
                </a:rPr>
                <a:t>I</a:t>
              </a:r>
              <a:r>
                <a:rPr lang="es-ES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nfraestructura </a:t>
              </a:r>
              <a:r>
                <a:rPr lang="es-ES" dirty="0">
                  <a:latin typeface="Aharoni" panose="02010803020104030203" pitchFamily="2" charset="-79"/>
                  <a:cs typeface="Aharoni" panose="02010803020104030203" pitchFamily="2" charset="-79"/>
                </a:rPr>
                <a:t>básica del sector </a:t>
              </a:r>
              <a:r>
                <a:rPr lang="es-ES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Salud </a:t>
              </a:r>
              <a:r>
                <a:rPr lang="es-ES" dirty="0">
                  <a:latin typeface="Aharoni" panose="02010803020104030203" pitchFamily="2" charset="-79"/>
                  <a:cs typeface="Aharoni" panose="02010803020104030203" pitchFamily="2" charset="-79"/>
                </a:rPr>
                <a:t>y </a:t>
              </a:r>
              <a:r>
                <a:rPr lang="es-ES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Educativo</a:t>
              </a:r>
              <a:endParaRPr lang="es-MX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331640" y="4941168"/>
              <a:ext cx="2366662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Mejoramiento de vivienda</a:t>
              </a:r>
              <a:endParaRPr lang="es-MX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12 Rectángulo"/>
            <p:cNvSpPr/>
            <p:nvPr/>
          </p:nvSpPr>
          <p:spPr>
            <a:xfrm>
              <a:off x="3698302" y="5229200"/>
              <a:ext cx="4474098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Mantenimiento de Infraestructura</a:t>
              </a:r>
              <a:endParaRPr lang="es-MX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1" name="7 Rectángulo"/>
          <p:cNvSpPr/>
          <p:nvPr/>
        </p:nvSpPr>
        <p:spPr>
          <a:xfrm>
            <a:off x="179512" y="1700808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POBLACIÓN OBJETIVO</a:t>
            </a:r>
            <a:endParaRPr lang="es-MX" sz="24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7 Rectángulo"/>
          <p:cNvSpPr/>
          <p:nvPr/>
        </p:nvSpPr>
        <p:spPr>
          <a:xfrm>
            <a:off x="179512" y="4077072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RUBROS</a:t>
            </a:r>
          </a:p>
          <a:p>
            <a:pPr algn="ctr"/>
            <a:r>
              <a:rPr lang="es-E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GASTO</a:t>
            </a:r>
            <a:endParaRPr lang="es-MX" sz="24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Destino del FISMDF (LCF)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68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1331640" y="1271076"/>
            <a:ext cx="5832326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340768"/>
            <a:ext cx="6840760" cy="95410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Los dos grados de rezago social mas altos</a:t>
            </a: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80591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Población Objetivo</a:t>
            </a:r>
          </a:p>
        </p:txBody>
      </p:sp>
      <p:sp>
        <p:nvSpPr>
          <p:cNvPr id="22" name="7 Rectángulo"/>
          <p:cNvSpPr/>
          <p:nvPr/>
        </p:nvSpPr>
        <p:spPr>
          <a:xfrm>
            <a:off x="827584" y="2376588"/>
            <a:ext cx="6840760" cy="298543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Zonas de Atención Prioritaria.</a:t>
            </a:r>
          </a:p>
          <a:p>
            <a:pPr marL="900113" indent="-271463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sólo criterio de direccionamiento geográfico para inversión mínima en ZAP</a:t>
            </a:r>
            <a:r>
              <a:rPr lang="es-ES" sz="20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50%.</a:t>
            </a:r>
          </a:p>
          <a:p>
            <a:pPr marL="900113" indent="-271463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Fórmula de inversión en ZAP Urbana con base en población en pobreza.</a:t>
            </a:r>
          </a:p>
          <a:p>
            <a:pPr marL="900113" indent="-271463" algn="just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SEDESOL introduce el Cuestionario de Carencias sociales para justificar un % menor de inversión en ZAP.</a:t>
            </a:r>
            <a:endParaRPr lang="es-MX" sz="2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7 Rectángulo"/>
          <p:cNvSpPr/>
          <p:nvPr/>
        </p:nvSpPr>
        <p:spPr>
          <a:xfrm>
            <a:off x="827584" y="5453768"/>
            <a:ext cx="6840760" cy="52322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MX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Pobreza Extrema.</a:t>
            </a:r>
            <a:endParaRPr lang="es-MX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285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1331640" y="1271076"/>
            <a:ext cx="5832326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609636"/>
            <a:ext cx="6840760" cy="52322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La LCF establece 8 rubros</a:t>
            </a:r>
            <a:r>
              <a:rPr lang="es-MX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80591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Rubros de Gasto</a:t>
            </a:r>
          </a:p>
        </p:txBody>
      </p:sp>
      <p:sp>
        <p:nvSpPr>
          <p:cNvPr id="22" name="7 Rectángulo"/>
          <p:cNvSpPr/>
          <p:nvPr/>
        </p:nvSpPr>
        <p:spPr>
          <a:xfrm>
            <a:off x="827584" y="2492896"/>
            <a:ext cx="6840760" cy="138499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MX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E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atálogo </a:t>
            </a:r>
            <a:r>
              <a:rPr lang="es-E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acciones establecido en los Lineamientos del Fondo </a:t>
            </a:r>
            <a:r>
              <a:rPr lang="es-E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emitidos por la SEDESOL.</a:t>
            </a:r>
            <a:endParaRPr lang="es-MX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7 Rectángulo"/>
          <p:cNvSpPr/>
          <p:nvPr/>
        </p:nvSpPr>
        <p:spPr>
          <a:xfrm>
            <a:off x="827584" y="4235604"/>
            <a:ext cx="6840760" cy="138499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MX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Porcentaje máximo de inversión en complementarios o especiales </a:t>
            </a:r>
            <a:r>
              <a:rPr lang="es-E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hasta </a:t>
            </a:r>
            <a:r>
              <a:rPr lang="es-E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30%</a:t>
            </a:r>
            <a:r>
              <a:rPr lang="es-MX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34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1331640" y="1271076"/>
            <a:ext cx="5832326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418000"/>
            <a:ext cx="6840760" cy="193899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3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s-MX" sz="3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Destinar </a:t>
            </a:r>
            <a:r>
              <a:rPr lang="es-MX" sz="3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 lo menos el 70% de los recursos en los proyectos clasificados como de incidencia </a:t>
            </a:r>
            <a:r>
              <a:rPr lang="es-MX" sz="3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directa.</a:t>
            </a:r>
            <a:endParaRPr lang="es-MX" sz="3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80591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Rubros de Gasto</a:t>
            </a:r>
          </a:p>
        </p:txBody>
      </p:sp>
      <p:sp>
        <p:nvSpPr>
          <p:cNvPr id="7" name="7 Rectángulo"/>
          <p:cNvSpPr/>
          <p:nvPr/>
        </p:nvSpPr>
        <p:spPr>
          <a:xfrm>
            <a:off x="827584" y="3501008"/>
            <a:ext cx="6840760" cy="267765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s-MX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proyectos </a:t>
            </a:r>
            <a:r>
              <a:rPr lang="es-MX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infraestructura carretera, caminos, pavimentación, revestimiento, guarniciones y banquetas, sólo podrá destinarse hasta un 15% de los recursos </a:t>
            </a:r>
            <a:r>
              <a:rPr lang="es-MX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FISMDF</a:t>
            </a:r>
            <a:r>
              <a:rPr lang="es-MX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76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1331640" y="1271076"/>
            <a:ext cx="5832326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80591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Rubros de Gasto</a:t>
            </a:r>
          </a:p>
        </p:txBody>
      </p:sp>
      <p:sp>
        <p:nvSpPr>
          <p:cNvPr id="10" name="7 Rectángulo"/>
          <p:cNvSpPr/>
          <p:nvPr/>
        </p:nvSpPr>
        <p:spPr>
          <a:xfrm>
            <a:off x="827584" y="1412776"/>
            <a:ext cx="6840760" cy="193899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6. Se </a:t>
            </a:r>
            <a:r>
              <a:rPr lang="es-MX" altLang="es-MX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podrá </a:t>
            </a:r>
            <a:r>
              <a:rPr lang="es-MX" altLang="es-MX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disponer </a:t>
            </a:r>
            <a:r>
              <a:rPr lang="es-MX" altLang="es-MX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</a:t>
            </a:r>
            <a:r>
              <a:rPr lang="es-MX" altLang="es-MX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15% adicional para dicha infraestructura, </a:t>
            </a:r>
            <a:r>
              <a:rPr lang="es-MX" altLang="es-MX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haya </a:t>
            </a:r>
            <a:r>
              <a:rPr lang="es-MX" altLang="es-MX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sido dañada por un desastre natural en el ejercicio fiscal actual o en el inmediato </a:t>
            </a:r>
            <a:r>
              <a:rPr lang="es-MX" altLang="es-MX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anterior. </a:t>
            </a:r>
            <a:endParaRPr lang="es-MX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827584" y="3429000"/>
            <a:ext cx="6840760" cy="115416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23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7. </a:t>
            </a:r>
            <a:r>
              <a:rPr lang="es-ES_tradnl" sz="2300" b="1" u="sng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los proyectos especiales no podrá destinarse más del 15% de los recursos FAIS</a:t>
            </a:r>
            <a:r>
              <a:rPr lang="es-MX" altLang="es-MX" sz="2300" b="1" u="sng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s-MX" sz="2300" b="1" u="sng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4653136"/>
            <a:ext cx="6840760" cy="120032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marL="357188" indent="-357188" algn="just"/>
            <a:r>
              <a:rPr lang="es-E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8. Hasta un </a:t>
            </a:r>
            <a:r>
              <a:rPr lang="es-ES_tradnl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por ciento en el rubro de Gastos Indirectos y 2 por ciento para un Programa de Desarrollo Institucional</a:t>
            </a:r>
            <a:r>
              <a:rPr lang="es-MX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80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80591"/>
            <a:ext cx="58681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Gastos Indirectos</a:t>
            </a: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370115" y="1196752"/>
            <a:ext cx="8090318" cy="22322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entidades, municipios y DT podrán destinar una parte proporcional equivalente al 3.0% del total de recursos del FISE y FISM-DF que les correspondan para ser aplicados como Gastos Indirectos, Conforme al catálogo de los Lineamientos del FAIS.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-1274679" y="3284984"/>
          <a:ext cx="65527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3 CuadroTexto"/>
          <p:cNvSpPr txBox="1"/>
          <p:nvPr/>
        </p:nvSpPr>
        <p:spPr>
          <a:xfrm>
            <a:off x="2001685" y="3501008"/>
            <a:ext cx="7200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3.0%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 bwMode="auto">
          <a:xfrm>
            <a:off x="3563888" y="3668107"/>
            <a:ext cx="4464496" cy="2425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Verificación y seguimiento de obras y acciones.</a:t>
            </a:r>
            <a:endParaRPr lang="es-MX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>
              <a:lnSpc>
                <a:spcPct val="120000"/>
              </a:lnSpc>
            </a:pPr>
            <a:r>
              <a:rPr lang="es-MX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Realización 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MX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estudios</a:t>
            </a:r>
          </a:p>
          <a:p>
            <a:pPr lvl="0" algn="just">
              <a:lnSpc>
                <a:spcPct val="120000"/>
              </a:lnSpc>
            </a:pPr>
            <a:r>
              <a:rPr lang="es-MX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Evaluación 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de Proyectos</a:t>
            </a:r>
          </a:p>
        </p:txBody>
      </p:sp>
    </p:spTree>
    <p:extLst>
      <p:ext uri="{BB962C8B-B14F-4D97-AF65-F5344CB8AC3E}">
        <p14:creationId xmlns:p14="http://schemas.microsoft.com/office/powerpoint/2010/main" val="23724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480591"/>
            <a:ext cx="58681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 Institucional</a:t>
            </a: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370115" y="1196751"/>
            <a:ext cx="8090318" cy="21602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3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municipios o </a:t>
            </a:r>
            <a:r>
              <a:rPr lang="es-MX" sz="23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DT podrán </a:t>
            </a:r>
            <a:r>
              <a:rPr lang="es-MX" sz="23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destinar hasta un 2.0% de los recursos del FISM-DF que les correspondan para la realización de un programa de Desarrollo Institucional el cual debe estar convenido entre Federación (SEDESOL), Gobierno del Estado y el municipio o </a:t>
            </a:r>
            <a:r>
              <a:rPr lang="es-MX" sz="23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DT.</a:t>
            </a:r>
            <a:endParaRPr lang="es-MX" sz="23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-1274679" y="3284984"/>
          <a:ext cx="65527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3 CuadroTexto"/>
          <p:cNvSpPr txBox="1"/>
          <p:nvPr/>
        </p:nvSpPr>
        <p:spPr>
          <a:xfrm>
            <a:off x="2001685" y="3501008"/>
            <a:ext cx="7200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2.0%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 Marcador de contenido"/>
          <p:cNvSpPr txBox="1">
            <a:spLocks/>
          </p:cNvSpPr>
          <p:nvPr/>
        </p:nvSpPr>
        <p:spPr bwMode="auto">
          <a:xfrm>
            <a:off x="3563888" y="3452083"/>
            <a:ext cx="4464496" cy="2713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>
                <a:latin typeface="Aharoni" panose="02010803020104030203" pitchFamily="2" charset="-79"/>
                <a:cs typeface="Aharoni" panose="02010803020104030203" pitchFamily="2" charset="-79"/>
              </a:rPr>
              <a:t>Los recursos 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deberán </a:t>
            </a:r>
            <a:r>
              <a:rPr lang="es-MX" sz="2200" dirty="0">
                <a:latin typeface="Aharoni" panose="02010803020104030203" pitchFamily="2" charset="-79"/>
                <a:cs typeface="Aharoni" panose="02010803020104030203" pitchFamily="2" charset="-79"/>
              </a:rPr>
              <a:t>orientarse a fortalecer las capacidades de gestión e institucionales del municipio en lo referente a la atención de los problemas y demandas de la ciudadanía.</a:t>
            </a:r>
            <a:endParaRPr lang="es-MX" sz="2200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8079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813836193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Destino del FISMDF (LCF)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Información necesaria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r="29536"/>
          <a:stretch/>
        </p:blipFill>
        <p:spPr>
          <a:xfrm>
            <a:off x="6822877" y="1052736"/>
            <a:ext cx="1637555" cy="14296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6" y="4290566"/>
            <a:ext cx="1482324" cy="14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8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455045572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Destino del FISMDF (LCF)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l="18894" t="36000" r="41731" b="14300"/>
          <a:stretch/>
        </p:blipFill>
        <p:spPr>
          <a:xfrm>
            <a:off x="6668195" y="836712"/>
            <a:ext cx="2016224" cy="14315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l="12201" t="33901" r="48031" b="13600"/>
          <a:stretch/>
        </p:blipFill>
        <p:spPr>
          <a:xfrm>
            <a:off x="107504" y="5030366"/>
            <a:ext cx="174547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9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 rot="1875821">
            <a:off x="2704185" y="2861376"/>
            <a:ext cx="822072" cy="29151"/>
          </a:xfrm>
          <a:custGeom>
            <a:avLst/>
            <a:gdLst>
              <a:gd name="connsiteX0" fmla="*/ 0 w 822072"/>
              <a:gd name="connsiteY0" fmla="*/ 14575 h 29151"/>
              <a:gd name="connsiteX1" fmla="*/ 822072 w 822072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072" h="29151">
                <a:moveTo>
                  <a:pt x="0" y="14575"/>
                </a:moveTo>
                <a:lnTo>
                  <a:pt x="822072" y="14575"/>
                </a:lnTo>
              </a:path>
            </a:pathLst>
          </a:custGeom>
          <a:noFill/>
          <a:ln>
            <a:noFill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184" tIns="-5976" rIns="403184" bIns="-597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9" name="8 Forma libre"/>
          <p:cNvSpPr/>
          <p:nvPr/>
        </p:nvSpPr>
        <p:spPr>
          <a:xfrm rot="148556">
            <a:off x="6451413" y="2510656"/>
            <a:ext cx="710820" cy="29151"/>
          </a:xfrm>
          <a:custGeom>
            <a:avLst/>
            <a:gdLst>
              <a:gd name="connsiteX0" fmla="*/ 0 w 710820"/>
              <a:gd name="connsiteY0" fmla="*/ 14575 h 29151"/>
              <a:gd name="connsiteX1" fmla="*/ 710820 w 710820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820" h="29151">
                <a:moveTo>
                  <a:pt x="0" y="14575"/>
                </a:moveTo>
                <a:lnTo>
                  <a:pt x="710820" y="14575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340" tIns="-3196" rIns="350338" bIns="-31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431876"/>
            <a:ext cx="8064896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2200" dirty="0">
                <a:solidFill>
                  <a:schemeClr val="accent1"/>
                </a:solidFill>
                <a:cs typeface="Calibri" pitchFamily="34" charset="0"/>
              </a:rPr>
              <a:t>Estratégicamente, el fondo se concentra en la creación de infraestructura de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agua potable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alcantarillado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drenaje y letrinas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urbanización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electrificación rural y de colonias pobres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infraestructura básica de salud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infraestructura básica educativa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mejoramiento de vivienda</a:t>
            </a:r>
            <a:r>
              <a:rPr lang="es-MX" sz="2600" dirty="0">
                <a:solidFill>
                  <a:srgbClr val="C00000"/>
                </a:solidFill>
                <a:cs typeface="Calibri" pitchFamily="34" charset="0"/>
              </a:rPr>
              <a:t>, y </a:t>
            </a:r>
            <a:r>
              <a:rPr lang="es-MX" sz="2600" b="1" dirty="0">
                <a:solidFill>
                  <a:srgbClr val="C00000"/>
                </a:solidFill>
                <a:cs typeface="Calibri" pitchFamily="34" charset="0"/>
              </a:rPr>
              <a:t>Mantenimiento de Infraestructura</a:t>
            </a:r>
            <a:r>
              <a:rPr lang="es-MX" sz="2600" dirty="0" smtClean="0">
                <a:solidFill>
                  <a:srgbClr val="C00000"/>
                </a:solidFill>
                <a:cs typeface="Calibri" pitchFamily="34" charset="0"/>
              </a:rPr>
              <a:t>.</a:t>
            </a:r>
            <a:endParaRPr lang="es-MX" sz="2600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476672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s-MX" altLang="es-MX" sz="2800" b="1" dirty="0" smtClean="0">
                <a:latin typeface="+mj-lt"/>
              </a:rPr>
              <a:t>F A I S</a:t>
            </a:r>
            <a:endParaRPr lang="es-MX" alt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286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4156724566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Destino del FISMDF (LCF)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l="18894" t="36000" r="41731" b="14300"/>
          <a:stretch/>
        </p:blipFill>
        <p:spPr>
          <a:xfrm>
            <a:off x="7003555" y="980728"/>
            <a:ext cx="1816917" cy="12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2627784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0" y="3215298"/>
            <a:ext cx="248376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5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 C F</a:t>
            </a:r>
            <a:endParaRPr lang="es-MX" sz="5000" b="1" dirty="0">
              <a:solidFill>
                <a:schemeClr val="tx1">
                  <a:lumMod val="90000"/>
                  <a:lumOff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2483768" y="1650280"/>
            <a:ext cx="5544616" cy="415498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Hacer del </a:t>
            </a:r>
            <a:r>
              <a:rPr lang="es-E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conocimiento de sus habitantes, el monto de los recursos recibidos, el costo, ubicación, metas y beneficiarios de las obras y acciones a realizar, y al término del ejercicio, los resultados </a:t>
            </a:r>
            <a:r>
              <a:rPr lang="es-E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alcanzados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Reportar trimestralmente a la </a:t>
            </a:r>
            <a:r>
              <a:rPr lang="es-E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SEDESOL y a la SHCP sobre el uso de los recursos.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Transparencia de los Recursos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Normativa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23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086763381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Transparencia de los Recursos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Información necesaria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13" name="2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26" y="1272452"/>
            <a:ext cx="1708622" cy="122044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12423" r="6413" b="11042"/>
          <a:stretch/>
        </p:blipFill>
        <p:spPr bwMode="auto">
          <a:xfrm>
            <a:off x="292722" y="4801455"/>
            <a:ext cx="1440160" cy="10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81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540737339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Transparencia de los Recursos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78451"/>
            <a:ext cx="1527994" cy="1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4014463589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Transparencia de los Recursos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46" y="778451"/>
            <a:ext cx="1527994" cy="16701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" y="4437112"/>
            <a:ext cx="1467395" cy="11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2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1835696" y="1340768"/>
            <a:ext cx="5184576" cy="484748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3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5856" y="288231"/>
            <a:ext cx="58681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Obra Pública y Acciones Sociales</a:t>
            </a:r>
          </a:p>
        </p:txBody>
      </p:sp>
      <p:sp>
        <p:nvSpPr>
          <p:cNvPr id="10" name="7 Rectángulo"/>
          <p:cNvSpPr/>
          <p:nvPr/>
        </p:nvSpPr>
        <p:spPr>
          <a:xfrm>
            <a:off x="395536" y="1484784"/>
            <a:ext cx="7632848" cy="424731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7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Deberán cumplir normativamente con los </a:t>
            </a:r>
            <a:r>
              <a:rPr lang="es-ES" sz="27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procesos de adjudicación y constatar que las obras están amparadas en un contrato debidamente formalizado</a:t>
            </a:r>
            <a:r>
              <a:rPr lang="es-ES" sz="27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endParaRPr lang="es-ES" sz="2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ES" sz="27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obras </a:t>
            </a:r>
            <a:r>
              <a:rPr lang="es-ES" sz="27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ejecutadas </a:t>
            </a:r>
            <a:r>
              <a:rPr lang="es-ES" sz="27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deberán cumplir con </a:t>
            </a:r>
            <a:r>
              <a:rPr lang="es-ES" sz="27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plazos de ejecución, </a:t>
            </a:r>
            <a:r>
              <a:rPr lang="es-ES" sz="27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deberán estar concluidas, en  operación adecuada y cumplir con las características pactadas en los contratos.</a:t>
            </a:r>
            <a:endParaRPr lang="es-MX" sz="27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6444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673458762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Obra y acciones sociales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Información necesaria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25" y="836712"/>
            <a:ext cx="1680394" cy="16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gray">
          <a:xfrm>
            <a:off x="4125913" y="514667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gray">
          <a:xfrm>
            <a:off x="4297363" y="5002213"/>
            <a:ext cx="17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gray">
          <a:xfrm>
            <a:off x="4314825" y="4270375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s-E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4002827755"/>
              </p:ext>
            </p:extLst>
          </p:nvPr>
        </p:nvGraphicFramePr>
        <p:xfrm>
          <a:off x="492224" y="1340768"/>
          <a:ext cx="76081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E5ED6EAC-EF37-4667-BE37-9D7E355B377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75856" y="44624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Obras y acciones sociales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75856" y="548680"/>
            <a:ext cx="56166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5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Desarrollo</a:t>
            </a:r>
            <a:endParaRPr lang="es-MX" altLang="es-MX" sz="2500" b="1" dirty="0">
              <a:solidFill>
                <a:schemeClr val="accent6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947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67248" y="2852936"/>
            <a:ext cx="5957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Muchas gracias</a:t>
            </a:r>
            <a:endParaRPr lang="es-MX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292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 rot="1875821">
            <a:off x="2704185" y="2861376"/>
            <a:ext cx="822072" cy="29151"/>
          </a:xfrm>
          <a:custGeom>
            <a:avLst/>
            <a:gdLst>
              <a:gd name="connsiteX0" fmla="*/ 0 w 822072"/>
              <a:gd name="connsiteY0" fmla="*/ 14575 h 29151"/>
              <a:gd name="connsiteX1" fmla="*/ 822072 w 822072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072" h="29151">
                <a:moveTo>
                  <a:pt x="0" y="14575"/>
                </a:moveTo>
                <a:lnTo>
                  <a:pt x="822072" y="14575"/>
                </a:lnTo>
              </a:path>
            </a:pathLst>
          </a:custGeom>
          <a:noFill/>
          <a:ln>
            <a:noFill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184" tIns="-5976" rIns="403184" bIns="-597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9" name="8 Forma libre"/>
          <p:cNvSpPr/>
          <p:nvPr/>
        </p:nvSpPr>
        <p:spPr>
          <a:xfrm rot="148556">
            <a:off x="6451413" y="2510656"/>
            <a:ext cx="710820" cy="29151"/>
          </a:xfrm>
          <a:custGeom>
            <a:avLst/>
            <a:gdLst>
              <a:gd name="connsiteX0" fmla="*/ 0 w 710820"/>
              <a:gd name="connsiteY0" fmla="*/ 14575 h 29151"/>
              <a:gd name="connsiteX1" fmla="*/ 710820 w 710820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820" h="29151">
                <a:moveTo>
                  <a:pt x="0" y="14575"/>
                </a:moveTo>
                <a:lnTo>
                  <a:pt x="710820" y="14575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340" tIns="-3196" rIns="350338" bIns="-31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275856" y="476672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s-MX" altLang="es-MX" sz="2800" b="1" dirty="0" smtClean="0">
                <a:latin typeface="+mj-lt"/>
              </a:rPr>
              <a:t>Como se integra el FAIS</a:t>
            </a:r>
            <a:endParaRPr lang="es-MX" altLang="es-MX" sz="2800" b="1" dirty="0">
              <a:latin typeface="+mj-lt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251521" y="2340364"/>
            <a:ext cx="4551094" cy="3752932"/>
          </a:xfrm>
          <a:custGeom>
            <a:avLst/>
            <a:gdLst>
              <a:gd name="connsiteX0" fmla="*/ 0 w 3700438"/>
              <a:gd name="connsiteY0" fmla="*/ 0 h 1829258"/>
              <a:gd name="connsiteX1" fmla="*/ 3700438 w 3700438"/>
              <a:gd name="connsiteY1" fmla="*/ 0 h 1829258"/>
              <a:gd name="connsiteX2" fmla="*/ 3700438 w 3700438"/>
              <a:gd name="connsiteY2" fmla="*/ 1829258 h 1829258"/>
              <a:gd name="connsiteX3" fmla="*/ 0 w 3700438"/>
              <a:gd name="connsiteY3" fmla="*/ 1829258 h 1829258"/>
              <a:gd name="connsiteX4" fmla="*/ 0 w 3700438"/>
              <a:gd name="connsiteY4" fmla="*/ 0 h 182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438" h="1829258">
                <a:moveTo>
                  <a:pt x="0" y="0"/>
                </a:moveTo>
                <a:lnTo>
                  <a:pt x="3700438" y="0"/>
                </a:lnTo>
                <a:lnTo>
                  <a:pt x="3700438" y="1829258"/>
                </a:lnTo>
                <a:lnTo>
                  <a:pt x="0" y="1829258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2069" tIns="128016" rIns="128017" bIns="128016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r>
              <a:rPr lang="es-ES" sz="2900" b="1" kern="1200" dirty="0" smtClean="0">
                <a:solidFill>
                  <a:srgbClr val="50551F"/>
                </a:solidFill>
                <a:latin typeface="Berlin Sans FB Demi" panose="020E0802020502020306" pitchFamily="34" charset="0"/>
              </a:rPr>
              <a:t>Fondo de Aportaciones para la Infraestructura Social Municipal y de las Demarcaciones Territoriales del Distrito Federal</a:t>
            </a:r>
            <a:endParaRPr lang="es-ES" sz="2900" b="1" kern="1200" dirty="0">
              <a:solidFill>
                <a:srgbClr val="50551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1115616" y="1268760"/>
            <a:ext cx="1592787" cy="1382293"/>
          </a:xfrm>
          <a:custGeom>
            <a:avLst/>
            <a:gdLst>
              <a:gd name="connsiteX0" fmla="*/ 0 w 930175"/>
              <a:gd name="connsiteY0" fmla="*/ 465088 h 930175"/>
              <a:gd name="connsiteX1" fmla="*/ 465088 w 930175"/>
              <a:gd name="connsiteY1" fmla="*/ 0 h 930175"/>
              <a:gd name="connsiteX2" fmla="*/ 930176 w 930175"/>
              <a:gd name="connsiteY2" fmla="*/ 465088 h 930175"/>
              <a:gd name="connsiteX3" fmla="*/ 465088 w 930175"/>
              <a:gd name="connsiteY3" fmla="*/ 930176 h 930175"/>
              <a:gd name="connsiteX4" fmla="*/ 0 w 930175"/>
              <a:gd name="connsiteY4" fmla="*/ 465088 h 9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175" h="930175">
                <a:moveTo>
                  <a:pt x="0" y="465088"/>
                </a:moveTo>
                <a:cubicBezTo>
                  <a:pt x="0" y="208227"/>
                  <a:pt x="208227" y="0"/>
                  <a:pt x="465088" y="0"/>
                </a:cubicBezTo>
                <a:cubicBezTo>
                  <a:pt x="721949" y="0"/>
                  <a:pt x="930176" y="208227"/>
                  <a:pt x="930176" y="465088"/>
                </a:cubicBezTo>
                <a:cubicBezTo>
                  <a:pt x="930176" y="721949"/>
                  <a:pt x="721949" y="930176"/>
                  <a:pt x="465088" y="930176"/>
                </a:cubicBezTo>
                <a:cubicBezTo>
                  <a:pt x="208227" y="930176"/>
                  <a:pt x="0" y="721949"/>
                  <a:pt x="0" y="465088"/>
                </a:cubicBezTo>
                <a:close/>
              </a:path>
            </a:pathLst>
          </a:custGeom>
          <a:solidFill>
            <a:srgbClr val="5055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221" tIns="136221" rIns="136221" bIns="13622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600" b="1" kern="1200" dirty="0" smtClean="0"/>
              <a:t>FISMDF</a:t>
            </a:r>
            <a:endParaRPr lang="es-ES" sz="2600" b="1" kern="1200" dirty="0"/>
          </a:p>
        </p:txBody>
      </p:sp>
      <p:sp>
        <p:nvSpPr>
          <p:cNvPr id="10" name="Forma libre 9"/>
          <p:cNvSpPr/>
          <p:nvPr/>
        </p:nvSpPr>
        <p:spPr>
          <a:xfrm>
            <a:off x="4889803" y="2412373"/>
            <a:ext cx="3606660" cy="2024739"/>
          </a:xfrm>
          <a:custGeom>
            <a:avLst/>
            <a:gdLst>
              <a:gd name="connsiteX0" fmla="*/ 0 w 3290939"/>
              <a:gd name="connsiteY0" fmla="*/ 0 h 1347307"/>
              <a:gd name="connsiteX1" fmla="*/ 3290939 w 3290939"/>
              <a:gd name="connsiteY1" fmla="*/ 0 h 1347307"/>
              <a:gd name="connsiteX2" fmla="*/ 3290939 w 3290939"/>
              <a:gd name="connsiteY2" fmla="*/ 1347307 h 1347307"/>
              <a:gd name="connsiteX3" fmla="*/ 0 w 3290939"/>
              <a:gd name="connsiteY3" fmla="*/ 1347307 h 1347307"/>
              <a:gd name="connsiteX4" fmla="*/ 0 w 3290939"/>
              <a:gd name="connsiteY4" fmla="*/ 0 h 13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0939" h="1347307">
                <a:moveTo>
                  <a:pt x="0" y="0"/>
                </a:moveTo>
                <a:lnTo>
                  <a:pt x="3290939" y="0"/>
                </a:lnTo>
                <a:lnTo>
                  <a:pt x="3290939" y="1347307"/>
                </a:lnTo>
                <a:lnTo>
                  <a:pt x="0" y="13473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6550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100" b="1" kern="1200" dirty="0" smtClean="0">
                <a:latin typeface="Berlin Sans FB Demi" panose="020E0802020502020306" pitchFamily="34" charset="0"/>
              </a:rPr>
              <a:t>Fondo de Infraestructura Social para las Entidades</a:t>
            </a:r>
            <a:endParaRPr lang="es-ES" sz="3100" b="1" kern="1200" dirty="0">
              <a:latin typeface="Berlin Sans FB Demi" panose="020E0802020502020306" pitchFamily="34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6184451" y="1412776"/>
            <a:ext cx="1267869" cy="1202877"/>
          </a:xfrm>
          <a:custGeom>
            <a:avLst/>
            <a:gdLst>
              <a:gd name="connsiteX0" fmla="*/ 0 w 930175"/>
              <a:gd name="connsiteY0" fmla="*/ 465088 h 930175"/>
              <a:gd name="connsiteX1" fmla="*/ 465088 w 930175"/>
              <a:gd name="connsiteY1" fmla="*/ 0 h 930175"/>
              <a:gd name="connsiteX2" fmla="*/ 930176 w 930175"/>
              <a:gd name="connsiteY2" fmla="*/ 465088 h 930175"/>
              <a:gd name="connsiteX3" fmla="*/ 465088 w 930175"/>
              <a:gd name="connsiteY3" fmla="*/ 930176 h 930175"/>
              <a:gd name="connsiteX4" fmla="*/ 0 w 930175"/>
              <a:gd name="connsiteY4" fmla="*/ 465088 h 9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175" h="930175">
                <a:moveTo>
                  <a:pt x="0" y="465088"/>
                </a:moveTo>
                <a:cubicBezTo>
                  <a:pt x="0" y="208227"/>
                  <a:pt x="208227" y="0"/>
                  <a:pt x="465088" y="0"/>
                </a:cubicBezTo>
                <a:cubicBezTo>
                  <a:pt x="721949" y="0"/>
                  <a:pt x="930176" y="208227"/>
                  <a:pt x="930176" y="465088"/>
                </a:cubicBezTo>
                <a:cubicBezTo>
                  <a:pt x="930176" y="721949"/>
                  <a:pt x="721949" y="930176"/>
                  <a:pt x="465088" y="930176"/>
                </a:cubicBezTo>
                <a:cubicBezTo>
                  <a:pt x="208227" y="930176"/>
                  <a:pt x="0" y="721949"/>
                  <a:pt x="0" y="46508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221" tIns="136221" rIns="136221" bIns="13622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600" b="1" kern="1200" dirty="0" smtClean="0"/>
              <a:t>FISE</a:t>
            </a:r>
            <a:endParaRPr lang="es-ES" sz="2600" b="1" kern="1200" dirty="0"/>
          </a:p>
        </p:txBody>
      </p:sp>
    </p:spTree>
    <p:extLst>
      <p:ext uri="{BB962C8B-B14F-4D97-AF65-F5344CB8AC3E}">
        <p14:creationId xmlns:p14="http://schemas.microsoft.com/office/powerpoint/2010/main" val="366205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 rot="1875821">
            <a:off x="2704185" y="2861376"/>
            <a:ext cx="822072" cy="29151"/>
          </a:xfrm>
          <a:custGeom>
            <a:avLst/>
            <a:gdLst>
              <a:gd name="connsiteX0" fmla="*/ 0 w 822072"/>
              <a:gd name="connsiteY0" fmla="*/ 14575 h 29151"/>
              <a:gd name="connsiteX1" fmla="*/ 822072 w 822072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072" h="29151">
                <a:moveTo>
                  <a:pt x="0" y="14575"/>
                </a:moveTo>
                <a:lnTo>
                  <a:pt x="822072" y="14575"/>
                </a:lnTo>
              </a:path>
            </a:pathLst>
          </a:custGeom>
          <a:noFill/>
          <a:ln>
            <a:noFill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184" tIns="-5976" rIns="403184" bIns="-597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9" name="8 Forma libre"/>
          <p:cNvSpPr/>
          <p:nvPr/>
        </p:nvSpPr>
        <p:spPr>
          <a:xfrm rot="148556">
            <a:off x="6451413" y="2510656"/>
            <a:ext cx="710820" cy="29151"/>
          </a:xfrm>
          <a:custGeom>
            <a:avLst/>
            <a:gdLst>
              <a:gd name="connsiteX0" fmla="*/ 0 w 710820"/>
              <a:gd name="connsiteY0" fmla="*/ 14575 h 29151"/>
              <a:gd name="connsiteX1" fmla="*/ 710820 w 710820"/>
              <a:gd name="connsiteY1" fmla="*/ 14575 h 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820" h="29151">
                <a:moveTo>
                  <a:pt x="0" y="14575"/>
                </a:moveTo>
                <a:lnTo>
                  <a:pt x="710820" y="14575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340" tIns="-3196" rIns="350338" bIns="-31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500" kern="120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6" y="213285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PRINCIPALES OBSERVACIONES</a:t>
            </a:r>
            <a:endParaRPr lang="es-MX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8225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411322"/>
            <a:ext cx="796941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300" b="1" dirty="0" smtClean="0">
                <a:solidFill>
                  <a:schemeClr val="accent1"/>
                </a:solidFill>
                <a:cs typeface="Aharoni" panose="02010803020104030203" pitchFamily="2" charset="-79"/>
              </a:rPr>
              <a:t>El FISMDF tuvo observaciones</a:t>
            </a:r>
          </a:p>
          <a:p>
            <a:pPr algn="ctr"/>
            <a:r>
              <a:rPr lang="es-ES" sz="3300" b="1" dirty="0" smtClean="0">
                <a:solidFill>
                  <a:schemeClr val="accent1"/>
                </a:solidFill>
                <a:cs typeface="Aharoni" panose="02010803020104030203" pitchFamily="2" charset="-79"/>
              </a:rPr>
              <a:t>por </a:t>
            </a:r>
            <a:r>
              <a:rPr lang="es-ES" sz="50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4,023.6</a:t>
            </a:r>
            <a:r>
              <a:rPr lang="es-ES" sz="3300" b="1" dirty="0" smtClean="0">
                <a:solidFill>
                  <a:schemeClr val="accent1"/>
                </a:solidFill>
                <a:cs typeface="Aharoni" panose="02010803020104030203" pitchFamily="2" charset="-79"/>
              </a:rPr>
              <a:t> mdp </a:t>
            </a:r>
            <a:endParaRPr lang="es-MX" sz="3300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80112" y="3814588"/>
            <a:ext cx="2138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chemeClr val="accent4"/>
                </a:solidFill>
              </a:rPr>
              <a:t>19.3</a:t>
            </a:r>
            <a:r>
              <a:rPr lang="es-MX" sz="4000" b="1" dirty="0" smtClean="0"/>
              <a:t>%</a:t>
            </a:r>
            <a:endParaRPr lang="es-MX" sz="4000" b="1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781420270"/>
              </p:ext>
            </p:extLst>
          </p:nvPr>
        </p:nvGraphicFramePr>
        <p:xfrm>
          <a:off x="22222" y="2852936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6 Rectángulo"/>
          <p:cNvSpPr/>
          <p:nvPr/>
        </p:nvSpPr>
        <p:spPr>
          <a:xfrm>
            <a:off x="491018" y="5949280"/>
            <a:ext cx="79694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50" b="1" dirty="0" smtClean="0">
                <a:solidFill>
                  <a:schemeClr val="accent1"/>
                </a:solidFill>
                <a:cs typeface="Aharoni" panose="02010803020104030203" pitchFamily="2" charset="-79"/>
              </a:rPr>
              <a:t>El monto asignado al FISMDF a nivel nacional fue de 51,411.5 mdp</a:t>
            </a:r>
            <a:endParaRPr lang="es-MX" sz="1450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275856" y="457508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latin typeface="Arial" pitchFamily="34" charset="0"/>
              </a:rPr>
              <a:t>Principales Observaciones</a:t>
            </a:r>
            <a:endParaRPr lang="es-MX" altLang="es-MX" sz="2800" b="1" dirty="0">
              <a:latin typeface="Arial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423502" y="3068960"/>
            <a:ext cx="2778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cs typeface="Aharoni" panose="02010803020104030203" pitchFamily="2" charset="-79"/>
              </a:rPr>
              <a:t>389 Municipios y DT revisados</a:t>
            </a:r>
          </a:p>
          <a:p>
            <a:pPr algn="ctr"/>
            <a:r>
              <a:rPr lang="es-MX" sz="1400" b="1" dirty="0">
                <a:cs typeface="Aharoni" panose="02010803020104030203" pitchFamily="2" charset="-79"/>
              </a:rPr>
              <a:t>c</a:t>
            </a:r>
            <a:r>
              <a:rPr lang="es-MX" sz="1400" b="1" dirty="0" smtClean="0">
                <a:cs typeface="Aharoni" panose="02010803020104030203" pitchFamily="2" charset="-79"/>
              </a:rPr>
              <a:t>on una muestra de:</a:t>
            </a:r>
          </a:p>
          <a:p>
            <a:pPr algn="ctr"/>
            <a:r>
              <a:rPr lang="es-MX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20,831.9</a:t>
            </a:r>
            <a:r>
              <a:rPr lang="es-MX" sz="1400" b="1" dirty="0" smtClean="0">
                <a:cs typeface="Aharoni" panose="02010803020104030203" pitchFamily="2" charset="-79"/>
              </a:rPr>
              <a:t> mdp</a:t>
            </a:r>
            <a:endParaRPr lang="es-MX" sz="1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705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ortar rectángulo de esquina diagonal"/>
          <p:cNvSpPr/>
          <p:nvPr/>
        </p:nvSpPr>
        <p:spPr>
          <a:xfrm>
            <a:off x="3203848" y="2628303"/>
            <a:ext cx="2183182" cy="2924922"/>
          </a:xfrm>
          <a:prstGeom prst="snip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latin typeface="+mj-lt"/>
              </a:rPr>
              <a:t>Subejercicio</a:t>
            </a:r>
            <a:endParaRPr lang="es-MX" b="1" dirty="0">
              <a:latin typeface="+mj-lt"/>
            </a:endParaRPr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8" name="17 Recortar rectángulo de esquina diagonal"/>
          <p:cNvSpPr/>
          <p:nvPr/>
        </p:nvSpPr>
        <p:spPr>
          <a:xfrm>
            <a:off x="323528" y="1989312"/>
            <a:ext cx="2696864" cy="3570784"/>
          </a:xfrm>
          <a:prstGeom prst="snip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ts val="600"/>
              </a:spcAft>
            </a:pPr>
            <a:r>
              <a:rPr lang="es-MX" b="1" dirty="0" smtClean="0">
                <a:solidFill>
                  <a:srgbClr val="FFFF00"/>
                </a:solidFill>
                <a:latin typeface="+mj-lt"/>
              </a:rPr>
              <a:t>Falta de Documentación Comprobatoria</a:t>
            </a:r>
            <a:endParaRPr lang="es-MX" b="1" dirty="0" smtClean="0"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1442217"/>
            <a:ext cx="1564852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3800" b="1" dirty="0" smtClean="0"/>
              <a:t>27.5%</a:t>
            </a:r>
            <a:endParaRPr lang="es-MX" sz="3800" b="1" dirty="0"/>
          </a:p>
        </p:txBody>
      </p:sp>
      <p:sp>
        <p:nvSpPr>
          <p:cNvPr id="12" name="18 Rectángulo"/>
          <p:cNvSpPr/>
          <p:nvPr/>
        </p:nvSpPr>
        <p:spPr>
          <a:xfrm>
            <a:off x="897696" y="5740145"/>
            <a:ext cx="180209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200" b="1" dirty="0" smtClean="0">
                <a:solidFill>
                  <a:schemeClr val="accent4"/>
                </a:solidFill>
              </a:rPr>
              <a:t>1,108.3 mdp</a:t>
            </a:r>
            <a:endParaRPr lang="es-MX" sz="2200" b="1" dirty="0">
              <a:solidFill>
                <a:schemeClr val="accent4"/>
              </a:solidFill>
            </a:endParaRPr>
          </a:p>
        </p:txBody>
      </p:sp>
      <p:sp>
        <p:nvSpPr>
          <p:cNvPr id="28" name="18 Rectángulo"/>
          <p:cNvSpPr/>
          <p:nvPr/>
        </p:nvSpPr>
        <p:spPr>
          <a:xfrm>
            <a:off x="3635896" y="2090289"/>
            <a:ext cx="1564852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3800" b="1" dirty="0" smtClean="0"/>
              <a:t>26.8%</a:t>
            </a:r>
            <a:endParaRPr lang="es-MX" sz="3800" b="1" dirty="0"/>
          </a:p>
        </p:txBody>
      </p:sp>
      <p:sp>
        <p:nvSpPr>
          <p:cNvPr id="24" name="18 Rectángulo"/>
          <p:cNvSpPr/>
          <p:nvPr/>
        </p:nvSpPr>
        <p:spPr>
          <a:xfrm>
            <a:off x="3419872" y="5740145"/>
            <a:ext cx="180209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200" b="1" dirty="0" smtClean="0">
                <a:solidFill>
                  <a:schemeClr val="accent4"/>
                </a:solidFill>
              </a:rPr>
              <a:t>1,077.5 mdp</a:t>
            </a:r>
            <a:endParaRPr lang="es-MX" sz="2200" b="1" dirty="0">
              <a:solidFill>
                <a:schemeClr val="accent4"/>
              </a:solidFill>
            </a:endParaRPr>
          </a:p>
        </p:txBody>
      </p:sp>
      <p:sp>
        <p:nvSpPr>
          <p:cNvPr id="10" name="5 Recortar rectángulo de esquina diagonal"/>
          <p:cNvSpPr/>
          <p:nvPr/>
        </p:nvSpPr>
        <p:spPr>
          <a:xfrm>
            <a:off x="5580112" y="3140968"/>
            <a:ext cx="2304256" cy="2411808"/>
          </a:xfrm>
          <a:prstGeom prst="snip2DiagRect">
            <a:avLst/>
          </a:pr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200" b="1" dirty="0" smtClean="0">
                <a:latin typeface="+mj-lt"/>
              </a:rPr>
              <a:t>Recursos ejercidos que no cumplieron con el objetivo del fondo</a:t>
            </a:r>
            <a:endParaRPr lang="es-MX" sz="2200" b="1" dirty="0">
              <a:latin typeface="+mj-lt"/>
            </a:endParaRPr>
          </a:p>
        </p:txBody>
      </p:sp>
      <p:sp>
        <p:nvSpPr>
          <p:cNvPr id="11" name="18 Rectángulo"/>
          <p:cNvSpPr/>
          <p:nvPr/>
        </p:nvSpPr>
        <p:spPr>
          <a:xfrm>
            <a:off x="5815460" y="2594345"/>
            <a:ext cx="1564852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3800" b="1" dirty="0" smtClean="0"/>
              <a:t>15.7%</a:t>
            </a:r>
            <a:endParaRPr lang="es-MX" sz="3800" b="1" dirty="0"/>
          </a:p>
        </p:txBody>
      </p:sp>
      <p:sp>
        <p:nvSpPr>
          <p:cNvPr id="14" name="18 Rectángulo"/>
          <p:cNvSpPr/>
          <p:nvPr/>
        </p:nvSpPr>
        <p:spPr>
          <a:xfrm>
            <a:off x="6128085" y="5739696"/>
            <a:ext cx="156645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200" b="1" dirty="0" smtClean="0">
                <a:solidFill>
                  <a:schemeClr val="accent4"/>
                </a:solidFill>
              </a:rPr>
              <a:t>632.7 mdp</a:t>
            </a:r>
            <a:endParaRPr lang="es-MX" sz="2200" b="1" dirty="0">
              <a:solidFill>
                <a:schemeClr val="accent4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75856" y="457508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latin typeface="Arial" pitchFamily="34" charset="0"/>
              </a:rPr>
              <a:t>Principales Observaciones</a:t>
            </a:r>
            <a:endParaRPr lang="es-MX" altLang="es-MX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4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ortar rectángulo de esquina diagonal"/>
          <p:cNvSpPr/>
          <p:nvPr/>
        </p:nvSpPr>
        <p:spPr>
          <a:xfrm>
            <a:off x="5197130" y="2628303"/>
            <a:ext cx="2687238" cy="2924922"/>
          </a:xfrm>
          <a:prstGeom prst="snip2DiagRect">
            <a:avLst/>
          </a:prstGeom>
          <a:solidFill>
            <a:srgbClr val="C5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100" b="1" dirty="0" smtClean="0">
                <a:latin typeface="+mj-lt"/>
              </a:rPr>
              <a:t>Transferencia de Recursos</a:t>
            </a:r>
            <a:endParaRPr lang="es-MX" sz="2100" b="1" dirty="0">
              <a:latin typeface="+mj-lt"/>
            </a:endParaRPr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8" name="17 Recortar rectángulo de esquina diagonal"/>
          <p:cNvSpPr/>
          <p:nvPr/>
        </p:nvSpPr>
        <p:spPr>
          <a:xfrm>
            <a:off x="323528" y="1989312"/>
            <a:ext cx="4248472" cy="357078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889000">
              <a:spcAft>
                <a:spcPts val="600"/>
              </a:spcAft>
            </a:pPr>
            <a:r>
              <a:rPr lang="es-MX" sz="2100" b="1" dirty="0" smtClean="0">
                <a:solidFill>
                  <a:schemeClr val="bg1"/>
                </a:solidFill>
                <a:latin typeface="+mj-lt"/>
              </a:rPr>
              <a:t>Otras irregularidades:</a:t>
            </a:r>
          </a:p>
          <a:p>
            <a:pPr lvl="0" algn="just" defTabSz="889000">
              <a:spcAft>
                <a:spcPts val="600"/>
              </a:spcAft>
            </a:pPr>
            <a:r>
              <a:rPr lang="es-MX" sz="1500" b="1" dirty="0" smtClean="0">
                <a:solidFill>
                  <a:schemeClr val="bg1"/>
                </a:solidFill>
                <a:latin typeface="+mj-lt"/>
              </a:rPr>
              <a:t>Falta de amortización de anticipos; penas convencionales; pagos en exceso; mala calidad en obras, etc.</a:t>
            </a:r>
          </a:p>
          <a:p>
            <a:pPr lvl="0" algn="just" defTabSz="889000">
              <a:spcAft>
                <a:spcPts val="600"/>
              </a:spcAft>
            </a:pPr>
            <a:endParaRPr lang="es-MX" b="1" dirty="0">
              <a:solidFill>
                <a:schemeClr val="bg1"/>
              </a:solidFill>
              <a:latin typeface="+mj-lt"/>
            </a:endParaRPr>
          </a:p>
          <a:p>
            <a:pPr lvl="0" algn="just" defTabSz="889000">
              <a:spcAft>
                <a:spcPts val="600"/>
              </a:spcAft>
            </a:pPr>
            <a:r>
              <a:rPr lang="es-MX" sz="2100" b="1" dirty="0" smtClean="0">
                <a:solidFill>
                  <a:srgbClr val="FFFF00"/>
                </a:solidFill>
                <a:latin typeface="+mj-lt"/>
              </a:rPr>
              <a:t>Obras que no operan 222.3 mdp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83012" y="1442217"/>
            <a:ext cx="1564852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3800" b="1" dirty="0" smtClean="0"/>
              <a:t>17.3%</a:t>
            </a:r>
            <a:endParaRPr lang="es-MX" sz="3800" b="1" dirty="0"/>
          </a:p>
        </p:txBody>
      </p:sp>
      <p:sp>
        <p:nvSpPr>
          <p:cNvPr id="12" name="18 Rectángulo"/>
          <p:cNvSpPr/>
          <p:nvPr/>
        </p:nvSpPr>
        <p:spPr>
          <a:xfrm>
            <a:off x="1925426" y="5740145"/>
            <a:ext cx="156645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200" b="1" dirty="0" smtClean="0">
                <a:solidFill>
                  <a:schemeClr val="accent4"/>
                </a:solidFill>
              </a:rPr>
              <a:t>694.6 mdp</a:t>
            </a:r>
            <a:endParaRPr lang="es-MX" sz="2200" b="1" dirty="0">
              <a:solidFill>
                <a:schemeClr val="accent4"/>
              </a:solidFill>
            </a:endParaRPr>
          </a:p>
        </p:txBody>
      </p:sp>
      <p:sp>
        <p:nvSpPr>
          <p:cNvPr id="28" name="18 Rectángulo"/>
          <p:cNvSpPr/>
          <p:nvPr/>
        </p:nvSpPr>
        <p:spPr>
          <a:xfrm>
            <a:off x="5671444" y="2090289"/>
            <a:ext cx="1564852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3800" b="1" dirty="0" smtClean="0"/>
              <a:t>12.7%</a:t>
            </a:r>
            <a:endParaRPr lang="es-MX" sz="3800" b="1" dirty="0"/>
          </a:p>
        </p:txBody>
      </p:sp>
      <p:sp>
        <p:nvSpPr>
          <p:cNvPr id="24" name="18 Rectángulo"/>
          <p:cNvSpPr/>
          <p:nvPr/>
        </p:nvSpPr>
        <p:spPr>
          <a:xfrm>
            <a:off x="5957874" y="5740145"/>
            <a:ext cx="156645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MX" sz="2200" b="1" dirty="0" smtClean="0">
                <a:solidFill>
                  <a:schemeClr val="accent4"/>
                </a:solidFill>
              </a:rPr>
              <a:t>510.5 mdp</a:t>
            </a:r>
            <a:endParaRPr lang="es-MX" sz="2200" b="1" dirty="0">
              <a:solidFill>
                <a:schemeClr val="accent4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75856" y="457508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latin typeface="Arial" pitchFamily="34" charset="0"/>
              </a:rPr>
              <a:t>Principales Observaciones</a:t>
            </a:r>
            <a:endParaRPr lang="es-MX" altLang="es-MX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0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24838" y="6572250"/>
            <a:ext cx="919162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CDD0EA8B-EFEF-4CA1-B3E1-95EC10EE99DA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75856" y="242065"/>
            <a:ext cx="56166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Actividades vinculadas a la gestión y operación del fondo</a:t>
            </a:r>
          </a:p>
        </p:txBody>
      </p:sp>
      <p:sp>
        <p:nvSpPr>
          <p:cNvPr id="10" name="1 Marcador de contenido"/>
          <p:cNvSpPr txBox="1">
            <a:spLocks/>
          </p:cNvSpPr>
          <p:nvPr/>
        </p:nvSpPr>
        <p:spPr bwMode="auto">
          <a:xfrm>
            <a:off x="611560" y="1484785"/>
            <a:ext cx="7488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600" dirty="0" smtClean="0">
                <a:solidFill>
                  <a:srgbClr val="C00000"/>
                </a:solidFill>
              </a:rPr>
              <a:t>Control Interno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Transferencia de recursos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Registro contable y documentación soporte</a:t>
            </a:r>
          </a:p>
          <a:p>
            <a:pPr marL="265113" indent="-265113"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Revisión de la implantación de normas emitidas por el Consejo Nacional de Armonización Contable (CONAC)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Destino de los Recursos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Transparencia del ejercicio de los recursos </a:t>
            </a:r>
          </a:p>
        </p:txBody>
      </p:sp>
    </p:spTree>
    <p:extLst>
      <p:ext uri="{BB962C8B-B14F-4D97-AF65-F5344CB8AC3E}">
        <p14:creationId xmlns:p14="http://schemas.microsoft.com/office/powerpoint/2010/main" val="330977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9983</TotalTime>
  <Words>2043</Words>
  <Application>Microsoft Office PowerPoint</Application>
  <PresentationFormat>Presentación en pantalla (4:3)</PresentationFormat>
  <Paragraphs>403</Paragraphs>
  <Slides>38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Adobe Caslon Pro</vt:lpstr>
      <vt:lpstr>Aharoni</vt:lpstr>
      <vt:lpstr>Arial</vt:lpstr>
      <vt:lpstr>Arial Black</vt:lpstr>
      <vt:lpstr>Berlin Sans FB Demi</vt:lpstr>
      <vt:lpstr>Calibri</vt:lpstr>
      <vt:lpstr>Century Gothic</vt:lpstr>
      <vt:lpstr>MS Mincho</vt:lpstr>
      <vt:lpstr>Times New Roman</vt:lpstr>
      <vt:lpstr>Trajan Pro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OBSERVACIONES EN LA FISCALIZACIÓN DE LOS RECURSOS FEDERALES TRANSFERIDOS</dc:title>
  <dc:creator>Arturo Pavel Villanueva Gonzalez</dc:creator>
  <cp:lastModifiedBy>Alejandro Gomez Carreon</cp:lastModifiedBy>
  <cp:revision>1050</cp:revision>
  <cp:lastPrinted>2017-06-22T23:13:10Z</cp:lastPrinted>
  <dcterms:created xsi:type="dcterms:W3CDTF">2013-11-15T18:07:26Z</dcterms:created>
  <dcterms:modified xsi:type="dcterms:W3CDTF">2017-08-07T14:34:41Z</dcterms:modified>
</cp:coreProperties>
</file>