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2" r:id="rId1"/>
  </p:sldMasterIdLst>
  <p:notesMasterIdLst>
    <p:notesMasterId r:id="rId34"/>
  </p:notesMasterIdLst>
  <p:handoutMasterIdLst>
    <p:handoutMasterId r:id="rId35"/>
  </p:handoutMasterIdLst>
  <p:sldIdLst>
    <p:sldId id="383" r:id="rId2"/>
    <p:sldId id="406" r:id="rId3"/>
    <p:sldId id="385" r:id="rId4"/>
    <p:sldId id="386" r:id="rId5"/>
    <p:sldId id="364" r:id="rId6"/>
    <p:sldId id="363" r:id="rId7"/>
    <p:sldId id="362" r:id="rId8"/>
    <p:sldId id="387" r:id="rId9"/>
    <p:sldId id="388" r:id="rId10"/>
    <p:sldId id="389" r:id="rId11"/>
    <p:sldId id="391" r:id="rId12"/>
    <p:sldId id="392" r:id="rId13"/>
    <p:sldId id="369" r:id="rId14"/>
    <p:sldId id="370" r:id="rId15"/>
    <p:sldId id="371" r:id="rId16"/>
    <p:sldId id="372" r:id="rId17"/>
    <p:sldId id="373" r:id="rId18"/>
    <p:sldId id="393" r:id="rId19"/>
    <p:sldId id="394" r:id="rId20"/>
    <p:sldId id="375" r:id="rId21"/>
    <p:sldId id="376" r:id="rId22"/>
    <p:sldId id="396" r:id="rId23"/>
    <p:sldId id="397" r:id="rId24"/>
    <p:sldId id="378" r:id="rId25"/>
    <p:sldId id="381" r:id="rId26"/>
    <p:sldId id="377" r:id="rId27"/>
    <p:sldId id="398" r:id="rId28"/>
    <p:sldId id="399" r:id="rId29"/>
    <p:sldId id="379" r:id="rId30"/>
    <p:sldId id="400" r:id="rId31"/>
    <p:sldId id="401" r:id="rId32"/>
    <p:sldId id="404" r:id="rId33"/>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D6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71" autoAdjust="0"/>
  </p:normalViewPr>
  <p:slideViewPr>
    <p:cSldViewPr>
      <p:cViewPr varScale="1">
        <p:scale>
          <a:sx n="84" d="100"/>
          <a:sy n="84" d="100"/>
        </p:scale>
        <p:origin x="1430"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495F7-28A0-40E4-9A0A-CC099E2A1815}" type="doc">
      <dgm:prSet loTypeId="urn:microsoft.com/office/officeart/2005/8/layout/funnel1" loCatId="relationship" qsTypeId="urn:microsoft.com/office/officeart/2009/2/quickstyle/3d8" qsCatId="3D" csTypeId="urn:microsoft.com/office/officeart/2005/8/colors/accent1_3" csCatId="accent1" phldr="1"/>
      <dgm:spPr/>
      <dgm:t>
        <a:bodyPr/>
        <a:lstStyle/>
        <a:p>
          <a:endParaRPr lang="es-MX"/>
        </a:p>
      </dgm:t>
    </dgm:pt>
    <dgm:pt modelId="{165034A5-4302-4B65-A952-EA60D57E0762}">
      <dgm:prSet phldrT="[Texto]" custT="1"/>
      <dgm:spPr/>
      <dgm:t>
        <a:bodyPr/>
        <a:lstStyle/>
        <a:p>
          <a:r>
            <a:rPr lang="es-MX" sz="1600" b="1" dirty="0" smtClean="0">
              <a:solidFill>
                <a:schemeClr val="bg1"/>
              </a:solidFill>
            </a:rPr>
            <a:t>Normativa interna y códigos de ética y conducta</a:t>
          </a:r>
          <a:endParaRPr lang="es-MX" sz="1600" b="1" dirty="0">
            <a:solidFill>
              <a:schemeClr val="bg1"/>
            </a:solidFill>
          </a:endParaRPr>
        </a:p>
      </dgm:t>
    </dgm:pt>
    <dgm:pt modelId="{A8A26FDB-51F2-4F8E-90FC-CB1DCA20402A}" type="parTrans" cxnId="{AC1A8485-5D62-48A2-A81A-DBCCD44AD7E9}">
      <dgm:prSet/>
      <dgm:spPr/>
      <dgm:t>
        <a:bodyPr/>
        <a:lstStyle/>
        <a:p>
          <a:endParaRPr lang="es-MX"/>
        </a:p>
      </dgm:t>
    </dgm:pt>
    <dgm:pt modelId="{332F2B14-FCC4-4997-A724-4224E80B3943}" type="sibTrans" cxnId="{AC1A8485-5D62-48A2-A81A-DBCCD44AD7E9}">
      <dgm:prSet/>
      <dgm:spPr/>
      <dgm:t>
        <a:bodyPr/>
        <a:lstStyle/>
        <a:p>
          <a:endParaRPr lang="es-MX"/>
        </a:p>
      </dgm:t>
    </dgm:pt>
    <dgm:pt modelId="{EE3CFBE4-4808-4EF6-8EDD-43C74B025081}">
      <dgm:prSet phldrT="[Texto]" custT="1"/>
      <dgm:spPr/>
      <dgm:t>
        <a:bodyPr/>
        <a:lstStyle/>
        <a:p>
          <a:r>
            <a:rPr lang="es-MX" sz="1400" b="1" dirty="0" smtClean="0">
              <a:solidFill>
                <a:schemeClr val="bg1"/>
              </a:solidFill>
            </a:rPr>
            <a:t>Administración</a:t>
          </a:r>
          <a:r>
            <a:rPr lang="es-MX" sz="1600" b="1" dirty="0" smtClean="0">
              <a:solidFill>
                <a:schemeClr val="bg1"/>
              </a:solidFill>
            </a:rPr>
            <a:t> de riesgos</a:t>
          </a:r>
          <a:endParaRPr lang="es-MX" sz="1600" b="1" dirty="0">
            <a:solidFill>
              <a:schemeClr val="bg1"/>
            </a:solidFill>
          </a:endParaRPr>
        </a:p>
      </dgm:t>
    </dgm:pt>
    <dgm:pt modelId="{256260EA-79F8-4884-AE34-92CD27117A5F}" type="parTrans" cxnId="{6C051DA7-8EC4-4104-BC2D-493E83D05DAD}">
      <dgm:prSet/>
      <dgm:spPr/>
      <dgm:t>
        <a:bodyPr/>
        <a:lstStyle/>
        <a:p>
          <a:endParaRPr lang="es-MX"/>
        </a:p>
      </dgm:t>
    </dgm:pt>
    <dgm:pt modelId="{19EB1C7A-CE52-426E-888C-A7A02DB56172}" type="sibTrans" cxnId="{6C051DA7-8EC4-4104-BC2D-493E83D05DAD}">
      <dgm:prSet/>
      <dgm:spPr/>
      <dgm:t>
        <a:bodyPr/>
        <a:lstStyle/>
        <a:p>
          <a:endParaRPr lang="es-MX"/>
        </a:p>
      </dgm:t>
    </dgm:pt>
    <dgm:pt modelId="{9E329AF6-7597-4515-A117-CAED625A3551}">
      <dgm:prSet phldrT="[Texto]" custT="1"/>
      <dgm:spPr/>
      <dgm:t>
        <a:bodyPr/>
        <a:lstStyle/>
        <a:p>
          <a:endParaRPr lang="es-MX" sz="1800" b="1" dirty="0" smtClean="0">
            <a:solidFill>
              <a:schemeClr val="bg2">
                <a:lumMod val="25000"/>
              </a:schemeClr>
            </a:solidFill>
          </a:endParaRPr>
        </a:p>
        <a:p>
          <a:r>
            <a:rPr lang="es-MX" sz="2000" b="1" dirty="0" smtClean="0">
              <a:solidFill>
                <a:schemeClr val="bg2">
                  <a:lumMod val="25000"/>
                </a:schemeClr>
              </a:solidFill>
            </a:rPr>
            <a:t>Eficacia, eficiencia y economía en las operaciones del fondo</a:t>
          </a:r>
          <a:endParaRPr lang="es-MX" sz="2000" b="1" dirty="0">
            <a:solidFill>
              <a:schemeClr val="bg2">
                <a:lumMod val="25000"/>
              </a:schemeClr>
            </a:solidFill>
          </a:endParaRPr>
        </a:p>
      </dgm:t>
    </dgm:pt>
    <dgm:pt modelId="{026C2819-F96C-4448-845B-C75878F940A7}" type="parTrans" cxnId="{F9AC3DBC-D25E-4BD7-AFCC-D0FE2A21CD7D}">
      <dgm:prSet/>
      <dgm:spPr/>
      <dgm:t>
        <a:bodyPr/>
        <a:lstStyle/>
        <a:p>
          <a:endParaRPr lang="es-MX"/>
        </a:p>
      </dgm:t>
    </dgm:pt>
    <dgm:pt modelId="{C8648C3B-2583-44F4-89F8-5867F14B03B2}" type="sibTrans" cxnId="{F9AC3DBC-D25E-4BD7-AFCC-D0FE2A21CD7D}">
      <dgm:prSet/>
      <dgm:spPr/>
      <dgm:t>
        <a:bodyPr/>
        <a:lstStyle/>
        <a:p>
          <a:endParaRPr lang="es-MX"/>
        </a:p>
      </dgm:t>
    </dgm:pt>
    <dgm:pt modelId="{E00C7F16-00C9-4D8C-A781-FC7E83CCCA68}">
      <dgm:prSet phldrT="[Texto]" custT="1"/>
      <dgm:spPr/>
      <dgm:t>
        <a:bodyPr/>
        <a:lstStyle/>
        <a:p>
          <a:r>
            <a:rPr lang="es-MX" sz="1500" b="1" dirty="0" smtClean="0">
              <a:solidFill>
                <a:schemeClr val="bg1"/>
              </a:solidFill>
            </a:rPr>
            <a:t>Manuales de organización y procedimientos</a:t>
          </a:r>
          <a:endParaRPr lang="es-MX" sz="1500" b="1" dirty="0">
            <a:solidFill>
              <a:schemeClr val="bg1"/>
            </a:solidFill>
          </a:endParaRPr>
        </a:p>
      </dgm:t>
    </dgm:pt>
    <dgm:pt modelId="{71D62EA0-438E-452C-A8C8-3A920B61749A}" type="parTrans" cxnId="{A190CA48-5B83-40AE-9975-95AB04638081}">
      <dgm:prSet/>
      <dgm:spPr/>
      <dgm:t>
        <a:bodyPr/>
        <a:lstStyle/>
        <a:p>
          <a:endParaRPr lang="es-MX"/>
        </a:p>
      </dgm:t>
    </dgm:pt>
    <dgm:pt modelId="{6A2EE220-196A-47C7-8EB2-BEF55D42E1EB}" type="sibTrans" cxnId="{A190CA48-5B83-40AE-9975-95AB04638081}">
      <dgm:prSet/>
      <dgm:spPr/>
      <dgm:t>
        <a:bodyPr/>
        <a:lstStyle/>
        <a:p>
          <a:endParaRPr lang="es-MX"/>
        </a:p>
      </dgm:t>
    </dgm:pt>
    <dgm:pt modelId="{2963958D-35AE-4FF1-A7AC-8390F8860029}" type="pres">
      <dgm:prSet presAssocID="{840495F7-28A0-40E4-9A0A-CC099E2A1815}" presName="Name0" presStyleCnt="0">
        <dgm:presLayoutVars>
          <dgm:chMax val="4"/>
          <dgm:resizeHandles val="exact"/>
        </dgm:presLayoutVars>
      </dgm:prSet>
      <dgm:spPr/>
      <dgm:t>
        <a:bodyPr/>
        <a:lstStyle/>
        <a:p>
          <a:endParaRPr lang="es-MX"/>
        </a:p>
      </dgm:t>
    </dgm:pt>
    <dgm:pt modelId="{B3B68B7C-A17B-44AC-80E8-6282F5B47042}" type="pres">
      <dgm:prSet presAssocID="{840495F7-28A0-40E4-9A0A-CC099E2A1815}" presName="ellipse" presStyleLbl="trBgShp" presStyleIdx="0" presStyleCnt="1" custLinFactNeighborX="4534" custLinFactNeighborY="-1469"/>
      <dgm:spPr/>
    </dgm:pt>
    <dgm:pt modelId="{2912BF06-1E93-4CAB-8B4E-E12269BFB7CB}" type="pres">
      <dgm:prSet presAssocID="{840495F7-28A0-40E4-9A0A-CC099E2A1815}" presName="arrow1" presStyleLbl="fgShp" presStyleIdx="0" presStyleCnt="1" custLinFactNeighborY="61612"/>
      <dgm:spPr/>
    </dgm:pt>
    <dgm:pt modelId="{07871C21-070D-4CF7-9141-55C8F809DAD5}" type="pres">
      <dgm:prSet presAssocID="{840495F7-28A0-40E4-9A0A-CC099E2A1815}" presName="rectangle" presStyleLbl="revTx" presStyleIdx="0" presStyleCnt="1" custLinFactNeighborY="8391">
        <dgm:presLayoutVars>
          <dgm:bulletEnabled val="1"/>
        </dgm:presLayoutVars>
      </dgm:prSet>
      <dgm:spPr/>
      <dgm:t>
        <a:bodyPr/>
        <a:lstStyle/>
        <a:p>
          <a:endParaRPr lang="es-MX"/>
        </a:p>
      </dgm:t>
    </dgm:pt>
    <dgm:pt modelId="{D846715C-1E9E-457B-A186-DAC7806DA682}" type="pres">
      <dgm:prSet presAssocID="{EE3CFBE4-4808-4EF6-8EDD-43C74B025081}" presName="item1" presStyleLbl="node1" presStyleIdx="0" presStyleCnt="3" custScaleX="141726" custScaleY="141726" custLinFactNeighborY="31533">
        <dgm:presLayoutVars>
          <dgm:bulletEnabled val="1"/>
        </dgm:presLayoutVars>
      </dgm:prSet>
      <dgm:spPr/>
      <dgm:t>
        <a:bodyPr/>
        <a:lstStyle/>
        <a:p>
          <a:endParaRPr lang="es-MX"/>
        </a:p>
      </dgm:t>
    </dgm:pt>
    <dgm:pt modelId="{A2261113-2075-449A-8F32-A1B34E7AE590}" type="pres">
      <dgm:prSet presAssocID="{E00C7F16-00C9-4D8C-A781-FC7E83CCCA68}" presName="item2" presStyleLbl="node1" presStyleIdx="1" presStyleCnt="3" custScaleX="136922" custScaleY="136922" custLinFactNeighborX="-25233" custLinFactNeighborY="-10419">
        <dgm:presLayoutVars>
          <dgm:bulletEnabled val="1"/>
        </dgm:presLayoutVars>
      </dgm:prSet>
      <dgm:spPr/>
      <dgm:t>
        <a:bodyPr/>
        <a:lstStyle/>
        <a:p>
          <a:endParaRPr lang="es-MX"/>
        </a:p>
      </dgm:t>
    </dgm:pt>
    <dgm:pt modelId="{78B25192-22CA-4DED-8008-A74D4178F087}" type="pres">
      <dgm:prSet presAssocID="{9E329AF6-7597-4515-A117-CAED625A3551}" presName="item3" presStyleLbl="node1" presStyleIdx="2" presStyleCnt="3" custScaleX="139324" custScaleY="139324" custLinFactNeighborX="30969" custLinFactNeighborY="-18674">
        <dgm:presLayoutVars>
          <dgm:bulletEnabled val="1"/>
        </dgm:presLayoutVars>
      </dgm:prSet>
      <dgm:spPr>
        <a:prstGeom prst="flowChartConnector">
          <a:avLst/>
        </a:prstGeom>
      </dgm:spPr>
      <dgm:t>
        <a:bodyPr/>
        <a:lstStyle/>
        <a:p>
          <a:endParaRPr lang="es-MX"/>
        </a:p>
      </dgm:t>
    </dgm:pt>
    <dgm:pt modelId="{504A4FCE-AD0E-494E-AB9E-5BAABEA4F556}" type="pres">
      <dgm:prSet presAssocID="{840495F7-28A0-40E4-9A0A-CC099E2A1815}" presName="funnel" presStyleLbl="trAlignAcc1" presStyleIdx="0" presStyleCnt="1" custScaleX="115817" custScaleY="125469" custLinFactNeighborX="-1117" custLinFactNeighborY="6876"/>
      <dgm:spPr/>
    </dgm:pt>
  </dgm:ptLst>
  <dgm:cxnLst>
    <dgm:cxn modelId="{9C375F13-489F-42CC-8216-AB83187935DE}" type="presOf" srcId="{EE3CFBE4-4808-4EF6-8EDD-43C74B025081}" destId="{A2261113-2075-449A-8F32-A1B34E7AE590}" srcOrd="0" destOrd="0" presId="urn:microsoft.com/office/officeart/2005/8/layout/funnel1"/>
    <dgm:cxn modelId="{8476B181-DA01-45F4-B7CD-EB0EACE1F99B}" type="presOf" srcId="{9E329AF6-7597-4515-A117-CAED625A3551}" destId="{07871C21-070D-4CF7-9141-55C8F809DAD5}" srcOrd="0" destOrd="0" presId="urn:microsoft.com/office/officeart/2005/8/layout/funnel1"/>
    <dgm:cxn modelId="{F9AC3DBC-D25E-4BD7-AFCC-D0FE2A21CD7D}" srcId="{840495F7-28A0-40E4-9A0A-CC099E2A1815}" destId="{9E329AF6-7597-4515-A117-CAED625A3551}" srcOrd="3" destOrd="0" parTransId="{026C2819-F96C-4448-845B-C75878F940A7}" sibTransId="{C8648C3B-2583-44F4-89F8-5867F14B03B2}"/>
    <dgm:cxn modelId="{AC1A8485-5D62-48A2-A81A-DBCCD44AD7E9}" srcId="{840495F7-28A0-40E4-9A0A-CC099E2A1815}" destId="{165034A5-4302-4B65-A952-EA60D57E0762}" srcOrd="0" destOrd="0" parTransId="{A8A26FDB-51F2-4F8E-90FC-CB1DCA20402A}" sibTransId="{332F2B14-FCC4-4997-A724-4224E80B3943}"/>
    <dgm:cxn modelId="{15004FD7-E416-449D-A9DC-33E7D57D7286}" type="presOf" srcId="{E00C7F16-00C9-4D8C-A781-FC7E83CCCA68}" destId="{D846715C-1E9E-457B-A186-DAC7806DA682}" srcOrd="0" destOrd="0" presId="urn:microsoft.com/office/officeart/2005/8/layout/funnel1"/>
    <dgm:cxn modelId="{688867FE-1A4D-4AFE-91E2-023CC47EF092}" type="presOf" srcId="{840495F7-28A0-40E4-9A0A-CC099E2A1815}" destId="{2963958D-35AE-4FF1-A7AC-8390F8860029}" srcOrd="0" destOrd="0" presId="urn:microsoft.com/office/officeart/2005/8/layout/funnel1"/>
    <dgm:cxn modelId="{B36949C2-ECCE-465F-AEC1-CEC3D967C6C2}" type="presOf" srcId="{165034A5-4302-4B65-A952-EA60D57E0762}" destId="{78B25192-22CA-4DED-8008-A74D4178F087}" srcOrd="0" destOrd="0" presId="urn:microsoft.com/office/officeart/2005/8/layout/funnel1"/>
    <dgm:cxn modelId="{A190CA48-5B83-40AE-9975-95AB04638081}" srcId="{840495F7-28A0-40E4-9A0A-CC099E2A1815}" destId="{E00C7F16-00C9-4D8C-A781-FC7E83CCCA68}" srcOrd="2" destOrd="0" parTransId="{71D62EA0-438E-452C-A8C8-3A920B61749A}" sibTransId="{6A2EE220-196A-47C7-8EB2-BEF55D42E1EB}"/>
    <dgm:cxn modelId="{6C051DA7-8EC4-4104-BC2D-493E83D05DAD}" srcId="{840495F7-28A0-40E4-9A0A-CC099E2A1815}" destId="{EE3CFBE4-4808-4EF6-8EDD-43C74B025081}" srcOrd="1" destOrd="0" parTransId="{256260EA-79F8-4884-AE34-92CD27117A5F}" sibTransId="{19EB1C7A-CE52-426E-888C-A7A02DB56172}"/>
    <dgm:cxn modelId="{523F9C3B-C7E6-4932-A8AE-51F27F9852FB}" type="presParOf" srcId="{2963958D-35AE-4FF1-A7AC-8390F8860029}" destId="{B3B68B7C-A17B-44AC-80E8-6282F5B47042}" srcOrd="0" destOrd="0" presId="urn:microsoft.com/office/officeart/2005/8/layout/funnel1"/>
    <dgm:cxn modelId="{B4B418A6-6284-4A38-9FB2-FAA875538BF2}" type="presParOf" srcId="{2963958D-35AE-4FF1-A7AC-8390F8860029}" destId="{2912BF06-1E93-4CAB-8B4E-E12269BFB7CB}" srcOrd="1" destOrd="0" presId="urn:microsoft.com/office/officeart/2005/8/layout/funnel1"/>
    <dgm:cxn modelId="{7343EFE3-F799-458B-A352-7FA1B8D925B1}" type="presParOf" srcId="{2963958D-35AE-4FF1-A7AC-8390F8860029}" destId="{07871C21-070D-4CF7-9141-55C8F809DAD5}" srcOrd="2" destOrd="0" presId="urn:microsoft.com/office/officeart/2005/8/layout/funnel1"/>
    <dgm:cxn modelId="{9169E263-25CE-4C44-83B0-89C6A9EE90F2}" type="presParOf" srcId="{2963958D-35AE-4FF1-A7AC-8390F8860029}" destId="{D846715C-1E9E-457B-A186-DAC7806DA682}" srcOrd="3" destOrd="0" presId="urn:microsoft.com/office/officeart/2005/8/layout/funnel1"/>
    <dgm:cxn modelId="{4D76029F-F8BD-4D92-A344-42E4317D6189}" type="presParOf" srcId="{2963958D-35AE-4FF1-A7AC-8390F8860029}" destId="{A2261113-2075-449A-8F32-A1B34E7AE590}" srcOrd="4" destOrd="0" presId="urn:microsoft.com/office/officeart/2005/8/layout/funnel1"/>
    <dgm:cxn modelId="{800331FA-BF32-4DDC-A246-9A57084693F8}" type="presParOf" srcId="{2963958D-35AE-4FF1-A7AC-8390F8860029}" destId="{78B25192-22CA-4DED-8008-A74D4178F087}" srcOrd="5" destOrd="0" presId="urn:microsoft.com/office/officeart/2005/8/layout/funnel1"/>
    <dgm:cxn modelId="{187C0F48-1540-4670-9972-5D4443ACF662}" type="presParOf" srcId="{2963958D-35AE-4FF1-A7AC-8390F8860029}" destId="{504A4FCE-AD0E-494E-AB9E-5BAABEA4F55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4046FE-B38C-449F-A0B4-6AECFA19878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0999C2C4-DB99-40CC-BC14-0D778D681D3A}">
      <dgm:prSet phldrT="[Texto]" custT="1"/>
      <dgm:spPr/>
      <dgm:t>
        <a:bodyPr/>
        <a:lstStyle/>
        <a:p>
          <a:pPr algn="ctr"/>
          <a:r>
            <a:rPr lang="es-MX" sz="2800" b="1" dirty="0" smtClean="0">
              <a:effectLst/>
              <a:latin typeface="Calibri" panose="020F0502020204030204" pitchFamily="34" charset="0"/>
              <a:ea typeface="MS Mincho"/>
              <a:cs typeface="Times New Roman"/>
            </a:rPr>
            <a:t>Aplicación del C.I. a la entidad fiscalizada</a:t>
          </a:r>
          <a:endParaRPr lang="es-MX" sz="2800" dirty="0"/>
        </a:p>
      </dgm:t>
    </dgm:pt>
    <dgm:pt modelId="{E91F07A2-7558-4271-BFC7-95A8392D4940}" type="parTrans" cxnId="{376690C3-2865-459E-A50D-2ED3F4675AC8}">
      <dgm:prSet/>
      <dgm:spPr/>
      <dgm:t>
        <a:bodyPr/>
        <a:lstStyle/>
        <a:p>
          <a:endParaRPr lang="es-MX"/>
        </a:p>
      </dgm:t>
    </dgm:pt>
    <dgm:pt modelId="{BC485FF1-10D2-4A05-A0FD-D1F300E4F281}" type="sibTrans" cxnId="{376690C3-2865-459E-A50D-2ED3F4675AC8}">
      <dgm:prSet/>
      <dgm:spPr/>
      <dgm:t>
        <a:bodyPr/>
        <a:lstStyle/>
        <a:p>
          <a:endParaRPr lang="es-MX" dirty="0"/>
        </a:p>
      </dgm:t>
    </dgm:pt>
    <dgm:pt modelId="{E3B28291-C5C4-459A-AC79-031629A9D1BE}">
      <dgm:prSet phldrT="[Texto]" custT="1"/>
      <dgm:spPr/>
      <dgm:t>
        <a:bodyPr/>
        <a:lstStyle/>
        <a:p>
          <a:pPr algn="ctr"/>
          <a:r>
            <a:rPr lang="es-MX" sz="2800" b="1" dirty="0" smtClean="0">
              <a:latin typeface="Calibri" panose="020F0502020204030204" pitchFamily="34" charset="0"/>
              <a:ea typeface="MS Mincho"/>
              <a:cs typeface="Times New Roman"/>
            </a:rPr>
            <a:t>Recepción del C.I. debidamente requisitado</a:t>
          </a:r>
          <a:endParaRPr lang="es-MX" sz="2800" dirty="0"/>
        </a:p>
      </dgm:t>
    </dgm:pt>
    <dgm:pt modelId="{702F9F7B-2D8C-433F-8225-E31B700F025E}" type="parTrans" cxnId="{FE109C10-372E-4D9B-9A5A-008B93D095A7}">
      <dgm:prSet/>
      <dgm:spPr/>
      <dgm:t>
        <a:bodyPr/>
        <a:lstStyle/>
        <a:p>
          <a:endParaRPr lang="es-MX"/>
        </a:p>
      </dgm:t>
    </dgm:pt>
    <dgm:pt modelId="{5726417A-9B70-4405-B962-E4E4E5544BFE}" type="sibTrans" cxnId="{FE109C10-372E-4D9B-9A5A-008B93D095A7}">
      <dgm:prSet/>
      <dgm:spPr/>
      <dgm:t>
        <a:bodyPr/>
        <a:lstStyle/>
        <a:p>
          <a:endParaRPr lang="es-MX" dirty="0"/>
        </a:p>
      </dgm:t>
    </dgm:pt>
    <dgm:pt modelId="{34382D50-621A-4A05-9065-A112D99970AE}">
      <dgm:prSet phldrT="[Texto]"/>
      <dgm:spPr/>
      <dgm:t>
        <a:bodyPr/>
        <a:lstStyle/>
        <a:p>
          <a:pPr algn="ctr"/>
          <a:r>
            <a:rPr lang="es-MX" b="1" dirty="0" smtClean="0">
              <a:effectLst/>
              <a:latin typeface="Calibri" panose="020F0502020204030204" pitchFamily="34" charset="0"/>
              <a:ea typeface="MS Mincho"/>
              <a:cs typeface="Times New Roman"/>
            </a:rPr>
            <a:t>Confirmación o Reprobación de las respuestas del C.I. mediante el desarrollo de los Procedimientos de Auditoría</a:t>
          </a:r>
          <a:endParaRPr lang="es-MX" dirty="0"/>
        </a:p>
      </dgm:t>
    </dgm:pt>
    <dgm:pt modelId="{7EE5A28A-BDAF-4BAB-97F4-6DB94DC6A51B}" type="parTrans" cxnId="{4754A36F-D17D-46CC-830E-20F5F5B3FC05}">
      <dgm:prSet/>
      <dgm:spPr/>
      <dgm:t>
        <a:bodyPr/>
        <a:lstStyle/>
        <a:p>
          <a:endParaRPr lang="es-MX"/>
        </a:p>
      </dgm:t>
    </dgm:pt>
    <dgm:pt modelId="{627A27BB-BC82-4986-B8E0-4A794C49F68C}" type="sibTrans" cxnId="{4754A36F-D17D-46CC-830E-20F5F5B3FC05}">
      <dgm:prSet/>
      <dgm:spPr/>
      <dgm:t>
        <a:bodyPr/>
        <a:lstStyle/>
        <a:p>
          <a:endParaRPr lang="es-MX" dirty="0"/>
        </a:p>
      </dgm:t>
    </dgm:pt>
    <dgm:pt modelId="{1D4ED67C-3299-4782-9D4C-4334E81E8902}">
      <dgm:prSet phldrT="[Texto]" custT="1"/>
      <dgm:spPr/>
      <dgm:t>
        <a:bodyPr/>
        <a:lstStyle/>
        <a:p>
          <a:pPr algn="ctr"/>
          <a:r>
            <a:rPr lang="es-MX" sz="2800" b="1" dirty="0" smtClean="0">
              <a:effectLst/>
              <a:latin typeface="Calibri" panose="020F0502020204030204" pitchFamily="34" charset="0"/>
              <a:ea typeface="MS Mincho"/>
              <a:cs typeface="Times New Roman"/>
            </a:rPr>
            <a:t>Calificación del Control Interno</a:t>
          </a:r>
          <a:endParaRPr lang="es-MX" sz="2800" dirty="0"/>
        </a:p>
      </dgm:t>
    </dgm:pt>
    <dgm:pt modelId="{4C167929-FCB8-417F-982D-51393CBBFA9B}" type="parTrans" cxnId="{ED228039-9BE1-4243-8305-CA37053872E1}">
      <dgm:prSet/>
      <dgm:spPr/>
      <dgm:t>
        <a:bodyPr/>
        <a:lstStyle/>
        <a:p>
          <a:endParaRPr lang="es-MX"/>
        </a:p>
      </dgm:t>
    </dgm:pt>
    <dgm:pt modelId="{ACD18111-45ED-4A80-92C7-ABAB240A8206}" type="sibTrans" cxnId="{ED228039-9BE1-4243-8305-CA37053872E1}">
      <dgm:prSet/>
      <dgm:spPr/>
      <dgm:t>
        <a:bodyPr/>
        <a:lstStyle/>
        <a:p>
          <a:endParaRPr lang="es-MX"/>
        </a:p>
      </dgm:t>
    </dgm:pt>
    <dgm:pt modelId="{51DC2606-A82C-499A-812D-F3E91061ED98}" type="pres">
      <dgm:prSet presAssocID="{134046FE-B38C-449F-A0B4-6AECFA198788}" presName="outerComposite" presStyleCnt="0">
        <dgm:presLayoutVars>
          <dgm:chMax val="5"/>
          <dgm:dir/>
          <dgm:resizeHandles val="exact"/>
        </dgm:presLayoutVars>
      </dgm:prSet>
      <dgm:spPr/>
      <dgm:t>
        <a:bodyPr/>
        <a:lstStyle/>
        <a:p>
          <a:endParaRPr lang="es-MX"/>
        </a:p>
      </dgm:t>
    </dgm:pt>
    <dgm:pt modelId="{1FD9E3A4-7F6A-47E5-B7F4-0B44BA3A7716}" type="pres">
      <dgm:prSet presAssocID="{134046FE-B38C-449F-A0B4-6AECFA198788}" presName="dummyMaxCanvas" presStyleCnt="0">
        <dgm:presLayoutVars/>
      </dgm:prSet>
      <dgm:spPr/>
    </dgm:pt>
    <dgm:pt modelId="{4BC9090B-5195-4709-8D3E-4B0333F64E4B}" type="pres">
      <dgm:prSet presAssocID="{134046FE-B38C-449F-A0B4-6AECFA198788}" presName="FourNodes_1" presStyleLbl="node1" presStyleIdx="0" presStyleCnt="4">
        <dgm:presLayoutVars>
          <dgm:bulletEnabled val="1"/>
        </dgm:presLayoutVars>
      </dgm:prSet>
      <dgm:spPr/>
      <dgm:t>
        <a:bodyPr/>
        <a:lstStyle/>
        <a:p>
          <a:endParaRPr lang="es-MX"/>
        </a:p>
      </dgm:t>
    </dgm:pt>
    <dgm:pt modelId="{4F794B05-2E10-4762-8014-F98860041380}" type="pres">
      <dgm:prSet presAssocID="{134046FE-B38C-449F-A0B4-6AECFA198788}" presName="FourNodes_2" presStyleLbl="node1" presStyleIdx="1" presStyleCnt="4">
        <dgm:presLayoutVars>
          <dgm:bulletEnabled val="1"/>
        </dgm:presLayoutVars>
      </dgm:prSet>
      <dgm:spPr/>
      <dgm:t>
        <a:bodyPr/>
        <a:lstStyle/>
        <a:p>
          <a:endParaRPr lang="es-MX"/>
        </a:p>
      </dgm:t>
    </dgm:pt>
    <dgm:pt modelId="{54542E31-50B3-4137-9F66-7590A9F07ED3}" type="pres">
      <dgm:prSet presAssocID="{134046FE-B38C-449F-A0B4-6AECFA198788}" presName="FourNodes_3" presStyleLbl="node1" presStyleIdx="2" presStyleCnt="4">
        <dgm:presLayoutVars>
          <dgm:bulletEnabled val="1"/>
        </dgm:presLayoutVars>
      </dgm:prSet>
      <dgm:spPr/>
      <dgm:t>
        <a:bodyPr/>
        <a:lstStyle/>
        <a:p>
          <a:endParaRPr lang="es-MX"/>
        </a:p>
      </dgm:t>
    </dgm:pt>
    <dgm:pt modelId="{D84168DB-944A-4A85-9149-EF3EAE2E2422}" type="pres">
      <dgm:prSet presAssocID="{134046FE-B38C-449F-A0B4-6AECFA198788}" presName="FourNodes_4" presStyleLbl="node1" presStyleIdx="3" presStyleCnt="4">
        <dgm:presLayoutVars>
          <dgm:bulletEnabled val="1"/>
        </dgm:presLayoutVars>
      </dgm:prSet>
      <dgm:spPr/>
      <dgm:t>
        <a:bodyPr/>
        <a:lstStyle/>
        <a:p>
          <a:endParaRPr lang="es-MX"/>
        </a:p>
      </dgm:t>
    </dgm:pt>
    <dgm:pt modelId="{7828FD3B-E1DE-4FF8-B89E-19C9D55E3D60}" type="pres">
      <dgm:prSet presAssocID="{134046FE-B38C-449F-A0B4-6AECFA198788}" presName="FourConn_1-2" presStyleLbl="fgAccFollowNode1" presStyleIdx="0" presStyleCnt="3">
        <dgm:presLayoutVars>
          <dgm:bulletEnabled val="1"/>
        </dgm:presLayoutVars>
      </dgm:prSet>
      <dgm:spPr/>
      <dgm:t>
        <a:bodyPr/>
        <a:lstStyle/>
        <a:p>
          <a:endParaRPr lang="es-MX"/>
        </a:p>
      </dgm:t>
    </dgm:pt>
    <dgm:pt modelId="{CA05D2CE-0AAB-4865-98D3-6F3D042DAEE5}" type="pres">
      <dgm:prSet presAssocID="{134046FE-B38C-449F-A0B4-6AECFA198788}" presName="FourConn_2-3" presStyleLbl="fgAccFollowNode1" presStyleIdx="1" presStyleCnt="3">
        <dgm:presLayoutVars>
          <dgm:bulletEnabled val="1"/>
        </dgm:presLayoutVars>
      </dgm:prSet>
      <dgm:spPr/>
      <dgm:t>
        <a:bodyPr/>
        <a:lstStyle/>
        <a:p>
          <a:endParaRPr lang="es-MX"/>
        </a:p>
      </dgm:t>
    </dgm:pt>
    <dgm:pt modelId="{CC62D12C-1BDE-4584-9320-2299AF31506D}" type="pres">
      <dgm:prSet presAssocID="{134046FE-B38C-449F-A0B4-6AECFA198788}" presName="FourConn_3-4" presStyleLbl="fgAccFollowNode1" presStyleIdx="2" presStyleCnt="3">
        <dgm:presLayoutVars>
          <dgm:bulletEnabled val="1"/>
        </dgm:presLayoutVars>
      </dgm:prSet>
      <dgm:spPr/>
      <dgm:t>
        <a:bodyPr/>
        <a:lstStyle/>
        <a:p>
          <a:endParaRPr lang="es-MX"/>
        </a:p>
      </dgm:t>
    </dgm:pt>
    <dgm:pt modelId="{BD9EDA55-7A2A-4F43-8069-1FEF4C127BE8}" type="pres">
      <dgm:prSet presAssocID="{134046FE-B38C-449F-A0B4-6AECFA198788}" presName="FourNodes_1_text" presStyleLbl="node1" presStyleIdx="3" presStyleCnt="4">
        <dgm:presLayoutVars>
          <dgm:bulletEnabled val="1"/>
        </dgm:presLayoutVars>
      </dgm:prSet>
      <dgm:spPr/>
      <dgm:t>
        <a:bodyPr/>
        <a:lstStyle/>
        <a:p>
          <a:endParaRPr lang="es-MX"/>
        </a:p>
      </dgm:t>
    </dgm:pt>
    <dgm:pt modelId="{2FB670C0-D7C6-4F6C-AF0A-5008598C58FA}" type="pres">
      <dgm:prSet presAssocID="{134046FE-B38C-449F-A0B4-6AECFA198788}" presName="FourNodes_2_text" presStyleLbl="node1" presStyleIdx="3" presStyleCnt="4">
        <dgm:presLayoutVars>
          <dgm:bulletEnabled val="1"/>
        </dgm:presLayoutVars>
      </dgm:prSet>
      <dgm:spPr/>
      <dgm:t>
        <a:bodyPr/>
        <a:lstStyle/>
        <a:p>
          <a:endParaRPr lang="es-MX"/>
        </a:p>
      </dgm:t>
    </dgm:pt>
    <dgm:pt modelId="{B3DA47B8-B31D-4669-9D6C-D2AD84A5049F}" type="pres">
      <dgm:prSet presAssocID="{134046FE-B38C-449F-A0B4-6AECFA198788}" presName="FourNodes_3_text" presStyleLbl="node1" presStyleIdx="3" presStyleCnt="4">
        <dgm:presLayoutVars>
          <dgm:bulletEnabled val="1"/>
        </dgm:presLayoutVars>
      </dgm:prSet>
      <dgm:spPr/>
      <dgm:t>
        <a:bodyPr/>
        <a:lstStyle/>
        <a:p>
          <a:endParaRPr lang="es-MX"/>
        </a:p>
      </dgm:t>
    </dgm:pt>
    <dgm:pt modelId="{0FBA27FC-ABC5-4E0D-8F3E-37AD313EA008}" type="pres">
      <dgm:prSet presAssocID="{134046FE-B38C-449F-A0B4-6AECFA198788}" presName="FourNodes_4_text" presStyleLbl="node1" presStyleIdx="3" presStyleCnt="4">
        <dgm:presLayoutVars>
          <dgm:bulletEnabled val="1"/>
        </dgm:presLayoutVars>
      </dgm:prSet>
      <dgm:spPr/>
      <dgm:t>
        <a:bodyPr/>
        <a:lstStyle/>
        <a:p>
          <a:endParaRPr lang="es-MX"/>
        </a:p>
      </dgm:t>
    </dgm:pt>
  </dgm:ptLst>
  <dgm:cxnLst>
    <dgm:cxn modelId="{A842CD73-42DA-43C1-92FF-0F2FFFC8F833}" type="presOf" srcId="{34382D50-621A-4A05-9065-A112D99970AE}" destId="{B3DA47B8-B31D-4669-9D6C-D2AD84A5049F}" srcOrd="1" destOrd="0" presId="urn:microsoft.com/office/officeart/2005/8/layout/vProcess5"/>
    <dgm:cxn modelId="{86C264EF-A003-4A4C-BE7E-A5F787841907}" type="presOf" srcId="{0999C2C4-DB99-40CC-BC14-0D778D681D3A}" destId="{BD9EDA55-7A2A-4F43-8069-1FEF4C127BE8}" srcOrd="1" destOrd="0" presId="urn:microsoft.com/office/officeart/2005/8/layout/vProcess5"/>
    <dgm:cxn modelId="{376690C3-2865-459E-A50D-2ED3F4675AC8}" srcId="{134046FE-B38C-449F-A0B4-6AECFA198788}" destId="{0999C2C4-DB99-40CC-BC14-0D778D681D3A}" srcOrd="0" destOrd="0" parTransId="{E91F07A2-7558-4271-BFC7-95A8392D4940}" sibTransId="{BC485FF1-10D2-4A05-A0FD-D1F300E4F281}"/>
    <dgm:cxn modelId="{29A4205B-92B1-496B-AAA3-716376CE8CA6}" type="presOf" srcId="{5726417A-9B70-4405-B962-E4E4E5544BFE}" destId="{CA05D2CE-0AAB-4865-98D3-6F3D042DAEE5}" srcOrd="0" destOrd="0" presId="urn:microsoft.com/office/officeart/2005/8/layout/vProcess5"/>
    <dgm:cxn modelId="{D27DD9FA-D4C3-4772-B138-31F1AF22D8D0}" type="presOf" srcId="{E3B28291-C5C4-459A-AC79-031629A9D1BE}" destId="{2FB670C0-D7C6-4F6C-AF0A-5008598C58FA}" srcOrd="1" destOrd="0" presId="urn:microsoft.com/office/officeart/2005/8/layout/vProcess5"/>
    <dgm:cxn modelId="{8FA9CEF8-5C64-49EE-93F5-34ECE9039549}" type="presOf" srcId="{1D4ED67C-3299-4782-9D4C-4334E81E8902}" destId="{D84168DB-944A-4A85-9149-EF3EAE2E2422}" srcOrd="0" destOrd="0" presId="urn:microsoft.com/office/officeart/2005/8/layout/vProcess5"/>
    <dgm:cxn modelId="{FE109C10-372E-4D9B-9A5A-008B93D095A7}" srcId="{134046FE-B38C-449F-A0B4-6AECFA198788}" destId="{E3B28291-C5C4-459A-AC79-031629A9D1BE}" srcOrd="1" destOrd="0" parTransId="{702F9F7B-2D8C-433F-8225-E31B700F025E}" sibTransId="{5726417A-9B70-4405-B962-E4E4E5544BFE}"/>
    <dgm:cxn modelId="{6E5EAF0B-B14E-4651-97E5-87F49823EAAF}" type="presOf" srcId="{134046FE-B38C-449F-A0B4-6AECFA198788}" destId="{51DC2606-A82C-499A-812D-F3E91061ED98}" srcOrd="0" destOrd="0" presId="urn:microsoft.com/office/officeart/2005/8/layout/vProcess5"/>
    <dgm:cxn modelId="{ED228039-9BE1-4243-8305-CA37053872E1}" srcId="{134046FE-B38C-449F-A0B4-6AECFA198788}" destId="{1D4ED67C-3299-4782-9D4C-4334E81E8902}" srcOrd="3" destOrd="0" parTransId="{4C167929-FCB8-417F-982D-51393CBBFA9B}" sibTransId="{ACD18111-45ED-4A80-92C7-ABAB240A8206}"/>
    <dgm:cxn modelId="{60B1B40D-841A-452B-B894-957DCE4FAD49}" type="presOf" srcId="{34382D50-621A-4A05-9065-A112D99970AE}" destId="{54542E31-50B3-4137-9F66-7590A9F07ED3}" srcOrd="0" destOrd="0" presId="urn:microsoft.com/office/officeart/2005/8/layout/vProcess5"/>
    <dgm:cxn modelId="{47DFDA31-30B9-49F1-A208-E08D2B2752CA}" type="presOf" srcId="{1D4ED67C-3299-4782-9D4C-4334E81E8902}" destId="{0FBA27FC-ABC5-4E0D-8F3E-37AD313EA008}" srcOrd="1" destOrd="0" presId="urn:microsoft.com/office/officeart/2005/8/layout/vProcess5"/>
    <dgm:cxn modelId="{4754A36F-D17D-46CC-830E-20F5F5B3FC05}" srcId="{134046FE-B38C-449F-A0B4-6AECFA198788}" destId="{34382D50-621A-4A05-9065-A112D99970AE}" srcOrd="2" destOrd="0" parTransId="{7EE5A28A-BDAF-4BAB-97F4-6DB94DC6A51B}" sibTransId="{627A27BB-BC82-4986-B8E0-4A794C49F68C}"/>
    <dgm:cxn modelId="{647DFDEA-A18E-440E-8DC5-542B1F6E6191}" type="presOf" srcId="{0999C2C4-DB99-40CC-BC14-0D778D681D3A}" destId="{4BC9090B-5195-4709-8D3E-4B0333F64E4B}" srcOrd="0" destOrd="0" presId="urn:microsoft.com/office/officeart/2005/8/layout/vProcess5"/>
    <dgm:cxn modelId="{BC549D89-6E22-4DA4-B947-0823C223F6DA}" type="presOf" srcId="{E3B28291-C5C4-459A-AC79-031629A9D1BE}" destId="{4F794B05-2E10-4762-8014-F98860041380}" srcOrd="0" destOrd="0" presId="urn:microsoft.com/office/officeart/2005/8/layout/vProcess5"/>
    <dgm:cxn modelId="{533CCE8D-1147-46CC-9414-0010E63CE228}" type="presOf" srcId="{627A27BB-BC82-4986-B8E0-4A794C49F68C}" destId="{CC62D12C-1BDE-4584-9320-2299AF31506D}" srcOrd="0" destOrd="0" presId="urn:microsoft.com/office/officeart/2005/8/layout/vProcess5"/>
    <dgm:cxn modelId="{91B6C98C-F6F6-4E40-88CC-E2B72A47146E}" type="presOf" srcId="{BC485FF1-10D2-4A05-A0FD-D1F300E4F281}" destId="{7828FD3B-E1DE-4FF8-B89E-19C9D55E3D60}" srcOrd="0" destOrd="0" presId="urn:microsoft.com/office/officeart/2005/8/layout/vProcess5"/>
    <dgm:cxn modelId="{12B2AEF2-1F3C-4632-BFEB-F0329136C5A9}" type="presParOf" srcId="{51DC2606-A82C-499A-812D-F3E91061ED98}" destId="{1FD9E3A4-7F6A-47E5-B7F4-0B44BA3A7716}" srcOrd="0" destOrd="0" presId="urn:microsoft.com/office/officeart/2005/8/layout/vProcess5"/>
    <dgm:cxn modelId="{CA4E45BA-A477-4940-A913-877163B4E7CC}" type="presParOf" srcId="{51DC2606-A82C-499A-812D-F3E91061ED98}" destId="{4BC9090B-5195-4709-8D3E-4B0333F64E4B}" srcOrd="1" destOrd="0" presId="urn:microsoft.com/office/officeart/2005/8/layout/vProcess5"/>
    <dgm:cxn modelId="{E4AB75E4-2667-46ED-908E-B37D438E9787}" type="presParOf" srcId="{51DC2606-A82C-499A-812D-F3E91061ED98}" destId="{4F794B05-2E10-4762-8014-F98860041380}" srcOrd="2" destOrd="0" presId="urn:microsoft.com/office/officeart/2005/8/layout/vProcess5"/>
    <dgm:cxn modelId="{66B62045-1174-4471-A803-7A7EBBB52DC1}" type="presParOf" srcId="{51DC2606-A82C-499A-812D-F3E91061ED98}" destId="{54542E31-50B3-4137-9F66-7590A9F07ED3}" srcOrd="3" destOrd="0" presId="urn:microsoft.com/office/officeart/2005/8/layout/vProcess5"/>
    <dgm:cxn modelId="{BDB0DEEA-233D-477A-BE5A-0F109C32ED29}" type="presParOf" srcId="{51DC2606-A82C-499A-812D-F3E91061ED98}" destId="{D84168DB-944A-4A85-9149-EF3EAE2E2422}" srcOrd="4" destOrd="0" presId="urn:microsoft.com/office/officeart/2005/8/layout/vProcess5"/>
    <dgm:cxn modelId="{08FF308C-0C4C-4600-96D8-194B2DA70E6A}" type="presParOf" srcId="{51DC2606-A82C-499A-812D-F3E91061ED98}" destId="{7828FD3B-E1DE-4FF8-B89E-19C9D55E3D60}" srcOrd="5" destOrd="0" presId="urn:microsoft.com/office/officeart/2005/8/layout/vProcess5"/>
    <dgm:cxn modelId="{B243318C-DD81-4B07-B925-623E94B5F0CF}" type="presParOf" srcId="{51DC2606-A82C-499A-812D-F3E91061ED98}" destId="{CA05D2CE-0AAB-4865-98D3-6F3D042DAEE5}" srcOrd="6" destOrd="0" presId="urn:microsoft.com/office/officeart/2005/8/layout/vProcess5"/>
    <dgm:cxn modelId="{E82FD63F-58A8-4A14-94A8-820557A82A11}" type="presParOf" srcId="{51DC2606-A82C-499A-812D-F3E91061ED98}" destId="{CC62D12C-1BDE-4584-9320-2299AF31506D}" srcOrd="7" destOrd="0" presId="urn:microsoft.com/office/officeart/2005/8/layout/vProcess5"/>
    <dgm:cxn modelId="{9C896F50-4A92-48A1-B77F-32FEEEFCA642}" type="presParOf" srcId="{51DC2606-A82C-499A-812D-F3E91061ED98}" destId="{BD9EDA55-7A2A-4F43-8069-1FEF4C127BE8}" srcOrd="8" destOrd="0" presId="urn:microsoft.com/office/officeart/2005/8/layout/vProcess5"/>
    <dgm:cxn modelId="{E43B8D89-C2E8-4EBB-BB1B-A37814FF405B}" type="presParOf" srcId="{51DC2606-A82C-499A-812D-F3E91061ED98}" destId="{2FB670C0-D7C6-4F6C-AF0A-5008598C58FA}" srcOrd="9" destOrd="0" presId="urn:microsoft.com/office/officeart/2005/8/layout/vProcess5"/>
    <dgm:cxn modelId="{A43F3C1E-1AAB-4043-AEE6-7A364B6011FF}" type="presParOf" srcId="{51DC2606-A82C-499A-812D-F3E91061ED98}" destId="{B3DA47B8-B31D-4669-9D6C-D2AD84A5049F}" srcOrd="10" destOrd="0" presId="urn:microsoft.com/office/officeart/2005/8/layout/vProcess5"/>
    <dgm:cxn modelId="{79A1BABB-570E-4467-A71C-8C21F36918F3}" type="presParOf" srcId="{51DC2606-A82C-499A-812D-F3E91061ED98}" destId="{0FBA27FC-ABC5-4E0D-8F3E-37AD313EA00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604B8B-F31A-436F-8076-1C5A0DB12946}" type="doc">
      <dgm:prSet loTypeId="urn:microsoft.com/office/officeart/2008/layout/HorizontalMultiLevelHierarchy" loCatId="hierarchy" qsTypeId="urn:microsoft.com/office/officeart/2009/2/quickstyle/3d8" qsCatId="3D" csTypeId="urn:microsoft.com/office/officeart/2005/8/colors/accent1_3" csCatId="accent1" phldr="1"/>
      <dgm:spPr/>
      <dgm:t>
        <a:bodyPr/>
        <a:lstStyle/>
        <a:p>
          <a:endParaRPr lang="es-MX"/>
        </a:p>
      </dgm:t>
    </dgm:pt>
    <dgm:pt modelId="{9C854486-5F32-4205-8068-21FAF3562D42}">
      <dgm:prSet phldrT="[Texto]"/>
      <dgm:spPr>
        <a:noFill/>
      </dgm:spPr>
      <dgm:t>
        <a:bodyPr/>
        <a:lstStyle/>
        <a:p>
          <a:r>
            <a:rPr lang="es-MX" b="1" dirty="0" smtClean="0">
              <a:solidFill>
                <a:schemeClr val="accent2"/>
              </a:solidFill>
            </a:rPr>
            <a:t>Distribución de los recursos del fondo</a:t>
          </a:r>
          <a:endParaRPr lang="es-MX" b="1" dirty="0">
            <a:solidFill>
              <a:schemeClr val="accent2"/>
            </a:solidFill>
          </a:endParaRPr>
        </a:p>
      </dgm:t>
    </dgm:pt>
    <dgm:pt modelId="{320A1455-630A-4A38-8467-52A997EFA5F8}" type="parTrans" cxnId="{541317B8-1D07-491B-A3E2-EAE35F151FDC}">
      <dgm:prSet/>
      <dgm:spPr/>
      <dgm:t>
        <a:bodyPr/>
        <a:lstStyle/>
        <a:p>
          <a:endParaRPr lang="es-MX"/>
        </a:p>
      </dgm:t>
    </dgm:pt>
    <dgm:pt modelId="{42076876-372C-4C17-95D7-5A683B404453}" type="sibTrans" cxnId="{541317B8-1D07-491B-A3E2-EAE35F151FDC}">
      <dgm:prSet/>
      <dgm:spPr/>
      <dgm:t>
        <a:bodyPr/>
        <a:lstStyle/>
        <a:p>
          <a:endParaRPr lang="es-MX"/>
        </a:p>
      </dgm:t>
    </dgm:pt>
    <dgm:pt modelId="{353029C8-7A64-4F1B-BCC2-E30D0AB752DB}">
      <dgm:prSet phldrT="[Texto]"/>
      <dgm:spPr>
        <a:solidFill>
          <a:schemeClr val="accent1"/>
        </a:solidFill>
      </dgm:spPr>
      <dgm:t>
        <a:bodyPr/>
        <a:lstStyle/>
        <a:p>
          <a:r>
            <a:rPr lang="es-MX" dirty="0" smtClean="0"/>
            <a:t>Fórmula</a:t>
          </a:r>
          <a:endParaRPr lang="es-MX" dirty="0"/>
        </a:p>
      </dgm:t>
    </dgm:pt>
    <dgm:pt modelId="{A3A8463F-E051-4F79-812F-1D189833BC69}" type="parTrans" cxnId="{6F582FC9-00C6-47E9-AAE8-16122C906D98}">
      <dgm:prSet/>
      <dgm:spPr/>
      <dgm:t>
        <a:bodyPr/>
        <a:lstStyle/>
        <a:p>
          <a:endParaRPr lang="es-MX" dirty="0"/>
        </a:p>
      </dgm:t>
    </dgm:pt>
    <dgm:pt modelId="{6E5A276C-BF7A-414E-99B3-40C7628CBCF7}" type="sibTrans" cxnId="{6F582FC9-00C6-47E9-AAE8-16122C906D98}">
      <dgm:prSet/>
      <dgm:spPr/>
      <dgm:t>
        <a:bodyPr/>
        <a:lstStyle/>
        <a:p>
          <a:endParaRPr lang="es-MX"/>
        </a:p>
      </dgm:t>
    </dgm:pt>
    <dgm:pt modelId="{FC6C3D24-2FBD-4C67-85EE-B92B40C00EDC}">
      <dgm:prSet phldrT="[Texto]"/>
      <dgm:spPr>
        <a:solidFill>
          <a:schemeClr val="accent1"/>
        </a:solidFill>
      </dgm:spPr>
      <dgm:t>
        <a:bodyPr/>
        <a:lstStyle/>
        <a:p>
          <a:r>
            <a:rPr lang="es-MX" dirty="0" smtClean="0"/>
            <a:t>Publicación</a:t>
          </a:r>
          <a:endParaRPr lang="es-MX" dirty="0"/>
        </a:p>
      </dgm:t>
    </dgm:pt>
    <dgm:pt modelId="{373F62F5-27ED-48DC-8C5B-39BE27A655B6}" type="parTrans" cxnId="{7CB17FF8-BE10-44E8-B841-5D087903FAFF}">
      <dgm:prSet/>
      <dgm:spPr/>
      <dgm:t>
        <a:bodyPr/>
        <a:lstStyle/>
        <a:p>
          <a:endParaRPr lang="es-MX" dirty="0"/>
        </a:p>
      </dgm:t>
    </dgm:pt>
    <dgm:pt modelId="{8F53766F-9005-4EDD-A181-6C9367B7E630}" type="sibTrans" cxnId="{7CB17FF8-BE10-44E8-B841-5D087903FAFF}">
      <dgm:prSet/>
      <dgm:spPr/>
      <dgm:t>
        <a:bodyPr/>
        <a:lstStyle/>
        <a:p>
          <a:endParaRPr lang="es-MX"/>
        </a:p>
      </dgm:t>
    </dgm:pt>
    <dgm:pt modelId="{01E9D820-0D06-4E11-8688-8D9FB8E80FB2}">
      <dgm:prSet phldrT="[Texto]"/>
      <dgm:spPr>
        <a:solidFill>
          <a:schemeClr val="accent1"/>
        </a:solidFill>
      </dgm:spPr>
      <dgm:t>
        <a:bodyPr/>
        <a:lstStyle/>
        <a:p>
          <a:r>
            <a:rPr lang="es-MX" dirty="0" smtClean="0"/>
            <a:t>Entrega de los recursos</a:t>
          </a:r>
          <a:endParaRPr lang="es-MX" dirty="0"/>
        </a:p>
      </dgm:t>
    </dgm:pt>
    <dgm:pt modelId="{025F7A09-6FB4-4A91-B31A-0F827B525194}" type="parTrans" cxnId="{6302496A-4977-489D-935B-681F08A56162}">
      <dgm:prSet/>
      <dgm:spPr>
        <a:solidFill>
          <a:schemeClr val="tx2">
            <a:lumMod val="90000"/>
            <a:lumOff val="10000"/>
          </a:schemeClr>
        </a:solidFill>
      </dgm:spPr>
      <dgm:t>
        <a:bodyPr/>
        <a:lstStyle/>
        <a:p>
          <a:endParaRPr lang="es-MX" dirty="0"/>
        </a:p>
      </dgm:t>
    </dgm:pt>
    <dgm:pt modelId="{C71DE363-014A-4914-BE0E-511F607D7A10}" type="sibTrans" cxnId="{6302496A-4977-489D-935B-681F08A56162}">
      <dgm:prSet/>
      <dgm:spPr/>
      <dgm:t>
        <a:bodyPr/>
        <a:lstStyle/>
        <a:p>
          <a:endParaRPr lang="es-MX"/>
        </a:p>
      </dgm:t>
    </dgm:pt>
    <dgm:pt modelId="{74CE30F6-8B7D-4CF9-BC71-B2A08D30B7E2}" type="pres">
      <dgm:prSet presAssocID="{64604B8B-F31A-436F-8076-1C5A0DB12946}" presName="Name0" presStyleCnt="0">
        <dgm:presLayoutVars>
          <dgm:chPref val="1"/>
          <dgm:dir/>
          <dgm:animOne val="branch"/>
          <dgm:animLvl val="lvl"/>
          <dgm:resizeHandles val="exact"/>
        </dgm:presLayoutVars>
      </dgm:prSet>
      <dgm:spPr/>
      <dgm:t>
        <a:bodyPr/>
        <a:lstStyle/>
        <a:p>
          <a:endParaRPr lang="es-MX"/>
        </a:p>
      </dgm:t>
    </dgm:pt>
    <dgm:pt modelId="{704DFDAF-3FB3-403D-8E30-BBA3354B115A}" type="pres">
      <dgm:prSet presAssocID="{9C854486-5F32-4205-8068-21FAF3562D42}" presName="root1" presStyleCnt="0"/>
      <dgm:spPr/>
    </dgm:pt>
    <dgm:pt modelId="{5E3488A1-D0AF-4B86-90EF-27E11C3B4B7D}" type="pres">
      <dgm:prSet presAssocID="{9C854486-5F32-4205-8068-21FAF3562D42}" presName="LevelOneTextNode" presStyleLbl="node0" presStyleIdx="0" presStyleCnt="1" custAng="5400000" custScaleX="258159" custScaleY="51554" custLinFactNeighborX="-57833" custLinFactNeighborY="-1574">
        <dgm:presLayoutVars>
          <dgm:chPref val="3"/>
        </dgm:presLayoutVars>
      </dgm:prSet>
      <dgm:spPr/>
      <dgm:t>
        <a:bodyPr/>
        <a:lstStyle/>
        <a:p>
          <a:endParaRPr lang="es-MX"/>
        </a:p>
      </dgm:t>
    </dgm:pt>
    <dgm:pt modelId="{07BB2FE8-E927-4958-A9E1-FBB42A46D4E3}" type="pres">
      <dgm:prSet presAssocID="{9C854486-5F32-4205-8068-21FAF3562D42}" presName="level2hierChild" presStyleCnt="0"/>
      <dgm:spPr/>
    </dgm:pt>
    <dgm:pt modelId="{24245CF5-E85E-4841-A1A4-C5FE5CAD6A49}" type="pres">
      <dgm:prSet presAssocID="{A3A8463F-E051-4F79-812F-1D189833BC69}" presName="conn2-1" presStyleLbl="parChTrans1D2" presStyleIdx="0" presStyleCnt="3"/>
      <dgm:spPr/>
      <dgm:t>
        <a:bodyPr/>
        <a:lstStyle/>
        <a:p>
          <a:endParaRPr lang="es-MX"/>
        </a:p>
      </dgm:t>
    </dgm:pt>
    <dgm:pt modelId="{DFEA714D-65F9-4E72-AC35-1306D0313837}" type="pres">
      <dgm:prSet presAssocID="{A3A8463F-E051-4F79-812F-1D189833BC69}" presName="connTx" presStyleLbl="parChTrans1D2" presStyleIdx="0" presStyleCnt="3"/>
      <dgm:spPr/>
      <dgm:t>
        <a:bodyPr/>
        <a:lstStyle/>
        <a:p>
          <a:endParaRPr lang="es-MX"/>
        </a:p>
      </dgm:t>
    </dgm:pt>
    <dgm:pt modelId="{DE809AD4-3D41-4883-B2DD-4000BBBAE2F8}" type="pres">
      <dgm:prSet presAssocID="{353029C8-7A64-4F1B-BCC2-E30D0AB752DB}" presName="root2" presStyleCnt="0"/>
      <dgm:spPr/>
    </dgm:pt>
    <dgm:pt modelId="{410EA09D-54D5-4F08-956B-3E81DAFE0362}" type="pres">
      <dgm:prSet presAssocID="{353029C8-7A64-4F1B-BCC2-E30D0AB752DB}" presName="LevelTwoTextNode" presStyleLbl="node2" presStyleIdx="0" presStyleCnt="3">
        <dgm:presLayoutVars>
          <dgm:chPref val="3"/>
        </dgm:presLayoutVars>
      </dgm:prSet>
      <dgm:spPr/>
      <dgm:t>
        <a:bodyPr/>
        <a:lstStyle/>
        <a:p>
          <a:endParaRPr lang="es-MX"/>
        </a:p>
      </dgm:t>
    </dgm:pt>
    <dgm:pt modelId="{C639E071-9F9A-444A-A201-AB7A6BF394D3}" type="pres">
      <dgm:prSet presAssocID="{353029C8-7A64-4F1B-BCC2-E30D0AB752DB}" presName="level3hierChild" presStyleCnt="0"/>
      <dgm:spPr/>
    </dgm:pt>
    <dgm:pt modelId="{B228FAB1-67F5-428E-AEF3-72C091D438CC}" type="pres">
      <dgm:prSet presAssocID="{373F62F5-27ED-48DC-8C5B-39BE27A655B6}" presName="conn2-1" presStyleLbl="parChTrans1D2" presStyleIdx="1" presStyleCnt="3"/>
      <dgm:spPr/>
      <dgm:t>
        <a:bodyPr/>
        <a:lstStyle/>
        <a:p>
          <a:endParaRPr lang="es-MX"/>
        </a:p>
      </dgm:t>
    </dgm:pt>
    <dgm:pt modelId="{4294D4E7-2F13-49F1-9C53-1D456130D627}" type="pres">
      <dgm:prSet presAssocID="{373F62F5-27ED-48DC-8C5B-39BE27A655B6}" presName="connTx" presStyleLbl="parChTrans1D2" presStyleIdx="1" presStyleCnt="3"/>
      <dgm:spPr/>
      <dgm:t>
        <a:bodyPr/>
        <a:lstStyle/>
        <a:p>
          <a:endParaRPr lang="es-MX"/>
        </a:p>
      </dgm:t>
    </dgm:pt>
    <dgm:pt modelId="{1A74E2C0-57A4-4848-883A-FE512794FA10}" type="pres">
      <dgm:prSet presAssocID="{FC6C3D24-2FBD-4C67-85EE-B92B40C00EDC}" presName="root2" presStyleCnt="0"/>
      <dgm:spPr/>
    </dgm:pt>
    <dgm:pt modelId="{F1018088-ADF6-406C-A800-01C4B0585897}" type="pres">
      <dgm:prSet presAssocID="{FC6C3D24-2FBD-4C67-85EE-B92B40C00EDC}" presName="LevelTwoTextNode" presStyleLbl="node2" presStyleIdx="1" presStyleCnt="3">
        <dgm:presLayoutVars>
          <dgm:chPref val="3"/>
        </dgm:presLayoutVars>
      </dgm:prSet>
      <dgm:spPr/>
      <dgm:t>
        <a:bodyPr/>
        <a:lstStyle/>
        <a:p>
          <a:endParaRPr lang="es-MX"/>
        </a:p>
      </dgm:t>
    </dgm:pt>
    <dgm:pt modelId="{243D6740-23FB-410B-AB0E-DA7A630DCF08}" type="pres">
      <dgm:prSet presAssocID="{FC6C3D24-2FBD-4C67-85EE-B92B40C00EDC}" presName="level3hierChild" presStyleCnt="0"/>
      <dgm:spPr/>
    </dgm:pt>
    <dgm:pt modelId="{1DE8705D-1393-407A-B2D2-D12140A96DA7}" type="pres">
      <dgm:prSet presAssocID="{025F7A09-6FB4-4A91-B31A-0F827B525194}" presName="conn2-1" presStyleLbl="parChTrans1D2" presStyleIdx="2" presStyleCnt="3"/>
      <dgm:spPr/>
      <dgm:t>
        <a:bodyPr/>
        <a:lstStyle/>
        <a:p>
          <a:endParaRPr lang="es-MX"/>
        </a:p>
      </dgm:t>
    </dgm:pt>
    <dgm:pt modelId="{84119ACB-31E1-45E2-9F97-9EA6582E46B2}" type="pres">
      <dgm:prSet presAssocID="{025F7A09-6FB4-4A91-B31A-0F827B525194}" presName="connTx" presStyleLbl="parChTrans1D2" presStyleIdx="2" presStyleCnt="3"/>
      <dgm:spPr/>
      <dgm:t>
        <a:bodyPr/>
        <a:lstStyle/>
        <a:p>
          <a:endParaRPr lang="es-MX"/>
        </a:p>
      </dgm:t>
    </dgm:pt>
    <dgm:pt modelId="{01020AAD-CFB8-4678-9BC1-32D7356EE3D3}" type="pres">
      <dgm:prSet presAssocID="{01E9D820-0D06-4E11-8688-8D9FB8E80FB2}" presName="root2" presStyleCnt="0"/>
      <dgm:spPr/>
    </dgm:pt>
    <dgm:pt modelId="{879BD91F-E34D-4A63-AABE-3A36E70A240C}" type="pres">
      <dgm:prSet presAssocID="{01E9D820-0D06-4E11-8688-8D9FB8E80FB2}" presName="LevelTwoTextNode" presStyleLbl="node2" presStyleIdx="2" presStyleCnt="3">
        <dgm:presLayoutVars>
          <dgm:chPref val="3"/>
        </dgm:presLayoutVars>
      </dgm:prSet>
      <dgm:spPr/>
      <dgm:t>
        <a:bodyPr/>
        <a:lstStyle/>
        <a:p>
          <a:endParaRPr lang="es-MX"/>
        </a:p>
      </dgm:t>
    </dgm:pt>
    <dgm:pt modelId="{8061E6F4-8E26-4408-B57D-DDD54586B828}" type="pres">
      <dgm:prSet presAssocID="{01E9D820-0D06-4E11-8688-8D9FB8E80FB2}" presName="level3hierChild" presStyleCnt="0"/>
      <dgm:spPr/>
    </dgm:pt>
  </dgm:ptLst>
  <dgm:cxnLst>
    <dgm:cxn modelId="{6F582FC9-00C6-47E9-AAE8-16122C906D98}" srcId="{9C854486-5F32-4205-8068-21FAF3562D42}" destId="{353029C8-7A64-4F1B-BCC2-E30D0AB752DB}" srcOrd="0" destOrd="0" parTransId="{A3A8463F-E051-4F79-812F-1D189833BC69}" sibTransId="{6E5A276C-BF7A-414E-99B3-40C7628CBCF7}"/>
    <dgm:cxn modelId="{AB41F812-2A32-42A8-AD38-C565896B519B}" type="presOf" srcId="{64604B8B-F31A-436F-8076-1C5A0DB12946}" destId="{74CE30F6-8B7D-4CF9-BC71-B2A08D30B7E2}" srcOrd="0" destOrd="0" presId="urn:microsoft.com/office/officeart/2008/layout/HorizontalMultiLevelHierarchy"/>
    <dgm:cxn modelId="{7CB17FF8-BE10-44E8-B841-5D087903FAFF}" srcId="{9C854486-5F32-4205-8068-21FAF3562D42}" destId="{FC6C3D24-2FBD-4C67-85EE-B92B40C00EDC}" srcOrd="1" destOrd="0" parTransId="{373F62F5-27ED-48DC-8C5B-39BE27A655B6}" sibTransId="{8F53766F-9005-4EDD-A181-6C9367B7E630}"/>
    <dgm:cxn modelId="{541317B8-1D07-491B-A3E2-EAE35F151FDC}" srcId="{64604B8B-F31A-436F-8076-1C5A0DB12946}" destId="{9C854486-5F32-4205-8068-21FAF3562D42}" srcOrd="0" destOrd="0" parTransId="{320A1455-630A-4A38-8467-52A997EFA5F8}" sibTransId="{42076876-372C-4C17-95D7-5A683B404453}"/>
    <dgm:cxn modelId="{A75D1E8C-E708-4BC4-A0D1-5BCB9D1F6B43}" type="presOf" srcId="{A3A8463F-E051-4F79-812F-1D189833BC69}" destId="{DFEA714D-65F9-4E72-AC35-1306D0313837}" srcOrd="1" destOrd="0" presId="urn:microsoft.com/office/officeart/2008/layout/HorizontalMultiLevelHierarchy"/>
    <dgm:cxn modelId="{95BB4CB9-C9D7-4314-8867-80BCD8482C1C}" type="presOf" srcId="{025F7A09-6FB4-4A91-B31A-0F827B525194}" destId="{1DE8705D-1393-407A-B2D2-D12140A96DA7}" srcOrd="0" destOrd="0" presId="urn:microsoft.com/office/officeart/2008/layout/HorizontalMultiLevelHierarchy"/>
    <dgm:cxn modelId="{DEAEB250-2898-491E-8952-FA5B950C6933}" type="presOf" srcId="{373F62F5-27ED-48DC-8C5B-39BE27A655B6}" destId="{B228FAB1-67F5-428E-AEF3-72C091D438CC}" srcOrd="0" destOrd="0" presId="urn:microsoft.com/office/officeart/2008/layout/HorizontalMultiLevelHierarchy"/>
    <dgm:cxn modelId="{5F3B99D0-35F6-42BA-BA03-FF3592CA6FB4}" type="presOf" srcId="{01E9D820-0D06-4E11-8688-8D9FB8E80FB2}" destId="{879BD91F-E34D-4A63-AABE-3A36E70A240C}" srcOrd="0" destOrd="0" presId="urn:microsoft.com/office/officeart/2008/layout/HorizontalMultiLevelHierarchy"/>
    <dgm:cxn modelId="{3FF5ED43-EB21-4FA6-B2AA-08D53425040C}" type="presOf" srcId="{A3A8463F-E051-4F79-812F-1D189833BC69}" destId="{24245CF5-E85E-4841-A1A4-C5FE5CAD6A49}" srcOrd="0" destOrd="0" presId="urn:microsoft.com/office/officeart/2008/layout/HorizontalMultiLevelHierarchy"/>
    <dgm:cxn modelId="{E74D645E-7955-48B8-87F9-C9196755CA7E}" type="presOf" srcId="{025F7A09-6FB4-4A91-B31A-0F827B525194}" destId="{84119ACB-31E1-45E2-9F97-9EA6582E46B2}" srcOrd="1" destOrd="0" presId="urn:microsoft.com/office/officeart/2008/layout/HorizontalMultiLevelHierarchy"/>
    <dgm:cxn modelId="{5FBB2828-F941-457C-A0B0-5FBE80183A48}" type="presOf" srcId="{FC6C3D24-2FBD-4C67-85EE-B92B40C00EDC}" destId="{F1018088-ADF6-406C-A800-01C4B0585897}" srcOrd="0" destOrd="0" presId="urn:microsoft.com/office/officeart/2008/layout/HorizontalMultiLevelHierarchy"/>
    <dgm:cxn modelId="{B2EA779E-3971-49FD-8948-E146CFD52D7B}" type="presOf" srcId="{353029C8-7A64-4F1B-BCC2-E30D0AB752DB}" destId="{410EA09D-54D5-4F08-956B-3E81DAFE0362}" srcOrd="0" destOrd="0" presId="urn:microsoft.com/office/officeart/2008/layout/HorizontalMultiLevelHierarchy"/>
    <dgm:cxn modelId="{6302496A-4977-489D-935B-681F08A56162}" srcId="{9C854486-5F32-4205-8068-21FAF3562D42}" destId="{01E9D820-0D06-4E11-8688-8D9FB8E80FB2}" srcOrd="2" destOrd="0" parTransId="{025F7A09-6FB4-4A91-B31A-0F827B525194}" sibTransId="{C71DE363-014A-4914-BE0E-511F607D7A10}"/>
    <dgm:cxn modelId="{E4484477-7866-4D12-B3F6-64E002AD7350}" type="presOf" srcId="{373F62F5-27ED-48DC-8C5B-39BE27A655B6}" destId="{4294D4E7-2F13-49F1-9C53-1D456130D627}" srcOrd="1" destOrd="0" presId="urn:microsoft.com/office/officeart/2008/layout/HorizontalMultiLevelHierarchy"/>
    <dgm:cxn modelId="{58ADC463-1232-4723-8DD4-A797B0858FDE}" type="presOf" srcId="{9C854486-5F32-4205-8068-21FAF3562D42}" destId="{5E3488A1-D0AF-4B86-90EF-27E11C3B4B7D}" srcOrd="0" destOrd="0" presId="urn:microsoft.com/office/officeart/2008/layout/HorizontalMultiLevelHierarchy"/>
    <dgm:cxn modelId="{29D8A5EC-06EA-4E4A-9F90-CA05FD4C2720}" type="presParOf" srcId="{74CE30F6-8B7D-4CF9-BC71-B2A08D30B7E2}" destId="{704DFDAF-3FB3-403D-8E30-BBA3354B115A}" srcOrd="0" destOrd="0" presId="urn:microsoft.com/office/officeart/2008/layout/HorizontalMultiLevelHierarchy"/>
    <dgm:cxn modelId="{861A2479-CAE1-4512-B73C-EF6AD7253447}" type="presParOf" srcId="{704DFDAF-3FB3-403D-8E30-BBA3354B115A}" destId="{5E3488A1-D0AF-4B86-90EF-27E11C3B4B7D}" srcOrd="0" destOrd="0" presId="urn:microsoft.com/office/officeart/2008/layout/HorizontalMultiLevelHierarchy"/>
    <dgm:cxn modelId="{BDF3EBD1-439A-4376-8AEA-175B2D3CF5BF}" type="presParOf" srcId="{704DFDAF-3FB3-403D-8E30-BBA3354B115A}" destId="{07BB2FE8-E927-4958-A9E1-FBB42A46D4E3}" srcOrd="1" destOrd="0" presId="urn:microsoft.com/office/officeart/2008/layout/HorizontalMultiLevelHierarchy"/>
    <dgm:cxn modelId="{523775F3-028B-4B8B-A9D6-C6D6B6829486}" type="presParOf" srcId="{07BB2FE8-E927-4958-A9E1-FBB42A46D4E3}" destId="{24245CF5-E85E-4841-A1A4-C5FE5CAD6A49}" srcOrd="0" destOrd="0" presId="urn:microsoft.com/office/officeart/2008/layout/HorizontalMultiLevelHierarchy"/>
    <dgm:cxn modelId="{722F8F33-51D1-40C5-B0C8-28E1A3A5CAE1}" type="presParOf" srcId="{24245CF5-E85E-4841-A1A4-C5FE5CAD6A49}" destId="{DFEA714D-65F9-4E72-AC35-1306D0313837}" srcOrd="0" destOrd="0" presId="urn:microsoft.com/office/officeart/2008/layout/HorizontalMultiLevelHierarchy"/>
    <dgm:cxn modelId="{585754FF-8E8B-44B2-B6D7-F07A0B42DE2A}" type="presParOf" srcId="{07BB2FE8-E927-4958-A9E1-FBB42A46D4E3}" destId="{DE809AD4-3D41-4883-B2DD-4000BBBAE2F8}" srcOrd="1" destOrd="0" presId="urn:microsoft.com/office/officeart/2008/layout/HorizontalMultiLevelHierarchy"/>
    <dgm:cxn modelId="{8826EF7B-4169-4942-9E1C-78F4EED21436}" type="presParOf" srcId="{DE809AD4-3D41-4883-B2DD-4000BBBAE2F8}" destId="{410EA09D-54D5-4F08-956B-3E81DAFE0362}" srcOrd="0" destOrd="0" presId="urn:microsoft.com/office/officeart/2008/layout/HorizontalMultiLevelHierarchy"/>
    <dgm:cxn modelId="{209D3321-8374-4A0B-957B-170390900716}" type="presParOf" srcId="{DE809AD4-3D41-4883-B2DD-4000BBBAE2F8}" destId="{C639E071-9F9A-444A-A201-AB7A6BF394D3}" srcOrd="1" destOrd="0" presId="urn:microsoft.com/office/officeart/2008/layout/HorizontalMultiLevelHierarchy"/>
    <dgm:cxn modelId="{D4B6596C-BECA-4938-A0F9-FC9F143E4EF5}" type="presParOf" srcId="{07BB2FE8-E927-4958-A9E1-FBB42A46D4E3}" destId="{B228FAB1-67F5-428E-AEF3-72C091D438CC}" srcOrd="2" destOrd="0" presId="urn:microsoft.com/office/officeart/2008/layout/HorizontalMultiLevelHierarchy"/>
    <dgm:cxn modelId="{10F283E5-EA55-44AD-8CF2-4D7C21F039DB}" type="presParOf" srcId="{B228FAB1-67F5-428E-AEF3-72C091D438CC}" destId="{4294D4E7-2F13-49F1-9C53-1D456130D627}" srcOrd="0" destOrd="0" presId="urn:microsoft.com/office/officeart/2008/layout/HorizontalMultiLevelHierarchy"/>
    <dgm:cxn modelId="{6C9838D5-707A-4027-8403-A430E528BBD9}" type="presParOf" srcId="{07BB2FE8-E927-4958-A9E1-FBB42A46D4E3}" destId="{1A74E2C0-57A4-4848-883A-FE512794FA10}" srcOrd="3" destOrd="0" presId="urn:microsoft.com/office/officeart/2008/layout/HorizontalMultiLevelHierarchy"/>
    <dgm:cxn modelId="{F33A807A-427A-4454-A754-244510998BDF}" type="presParOf" srcId="{1A74E2C0-57A4-4848-883A-FE512794FA10}" destId="{F1018088-ADF6-406C-A800-01C4B0585897}" srcOrd="0" destOrd="0" presId="urn:microsoft.com/office/officeart/2008/layout/HorizontalMultiLevelHierarchy"/>
    <dgm:cxn modelId="{BD04951E-02C6-4955-A4BB-6B08A3CB11D5}" type="presParOf" srcId="{1A74E2C0-57A4-4848-883A-FE512794FA10}" destId="{243D6740-23FB-410B-AB0E-DA7A630DCF08}" srcOrd="1" destOrd="0" presId="urn:microsoft.com/office/officeart/2008/layout/HorizontalMultiLevelHierarchy"/>
    <dgm:cxn modelId="{1A790425-C2FA-4060-8A90-D60631E848D6}" type="presParOf" srcId="{07BB2FE8-E927-4958-A9E1-FBB42A46D4E3}" destId="{1DE8705D-1393-407A-B2D2-D12140A96DA7}" srcOrd="4" destOrd="0" presId="urn:microsoft.com/office/officeart/2008/layout/HorizontalMultiLevelHierarchy"/>
    <dgm:cxn modelId="{3D601294-D385-4527-B08A-B0CA9B113113}" type="presParOf" srcId="{1DE8705D-1393-407A-B2D2-D12140A96DA7}" destId="{84119ACB-31E1-45E2-9F97-9EA6582E46B2}" srcOrd="0" destOrd="0" presId="urn:microsoft.com/office/officeart/2008/layout/HorizontalMultiLevelHierarchy"/>
    <dgm:cxn modelId="{169F25DC-2C37-45D8-9645-E8AA26881099}" type="presParOf" srcId="{07BB2FE8-E927-4958-A9E1-FBB42A46D4E3}" destId="{01020AAD-CFB8-4678-9BC1-32D7356EE3D3}" srcOrd="5" destOrd="0" presId="urn:microsoft.com/office/officeart/2008/layout/HorizontalMultiLevelHierarchy"/>
    <dgm:cxn modelId="{9EAA30BB-CE59-4FFA-A36E-24110254B0C5}" type="presParOf" srcId="{01020AAD-CFB8-4678-9BC1-32D7356EE3D3}" destId="{879BD91F-E34D-4A63-AABE-3A36E70A240C}" srcOrd="0" destOrd="0" presId="urn:microsoft.com/office/officeart/2008/layout/HorizontalMultiLevelHierarchy"/>
    <dgm:cxn modelId="{39754413-3667-4031-80D0-36C7401BA63D}" type="presParOf" srcId="{01020AAD-CFB8-4678-9BC1-32D7356EE3D3}" destId="{8061E6F4-8E26-4408-B57D-DDD54586B82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4046FE-B38C-449F-A0B4-6AECFA19878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0999C2C4-DB99-40CC-BC14-0D778D681D3A}">
      <dgm:prSet phldrT="[Texto]" custT="1"/>
      <dgm:spPr/>
      <dgm:t>
        <a:bodyPr/>
        <a:lstStyle/>
        <a:p>
          <a:pPr marL="363538" indent="-363538" algn="just"/>
          <a:r>
            <a:rPr lang="es-MX" sz="2800" b="1" dirty="0" smtClean="0">
              <a:effectLst/>
              <a:latin typeface="Calibri" panose="020F0502020204030204" pitchFamily="34" charset="0"/>
              <a:ea typeface="MS Mincho"/>
              <a:cs typeface="Times New Roman"/>
            </a:rPr>
            <a:t>a) Publicación del Calendario de enteros en el Periódico Oficial (Acuerdo de distribución)</a:t>
          </a:r>
          <a:endParaRPr lang="es-MX" sz="2800" dirty="0"/>
        </a:p>
      </dgm:t>
    </dgm:pt>
    <dgm:pt modelId="{E91F07A2-7558-4271-BFC7-95A8392D4940}" type="parTrans" cxnId="{376690C3-2865-459E-A50D-2ED3F4675AC8}">
      <dgm:prSet/>
      <dgm:spPr/>
      <dgm:t>
        <a:bodyPr/>
        <a:lstStyle/>
        <a:p>
          <a:endParaRPr lang="es-MX"/>
        </a:p>
      </dgm:t>
    </dgm:pt>
    <dgm:pt modelId="{BC485FF1-10D2-4A05-A0FD-D1F300E4F281}" type="sibTrans" cxnId="{376690C3-2865-459E-A50D-2ED3F4675AC8}">
      <dgm:prSet/>
      <dgm:spPr/>
      <dgm:t>
        <a:bodyPr/>
        <a:lstStyle/>
        <a:p>
          <a:endParaRPr lang="es-MX" dirty="0"/>
        </a:p>
      </dgm:t>
    </dgm:pt>
    <dgm:pt modelId="{E3B28291-C5C4-459A-AC79-031629A9D1BE}">
      <dgm:prSet phldrT="[Texto]" custT="1"/>
      <dgm:spPr/>
      <dgm:t>
        <a:bodyPr/>
        <a:lstStyle/>
        <a:p>
          <a:pPr algn="just"/>
          <a:r>
            <a:rPr lang="es-MX" sz="2800" b="1" dirty="0" smtClean="0">
              <a:latin typeface="Calibri" panose="020F0502020204030204" pitchFamily="34" charset="0"/>
              <a:ea typeface="MS Mincho"/>
              <a:cs typeface="Times New Roman"/>
            </a:rPr>
            <a:t>b) Estados de Cuenta Bancarios</a:t>
          </a:r>
          <a:endParaRPr lang="es-MX" sz="2800" dirty="0"/>
        </a:p>
      </dgm:t>
    </dgm:pt>
    <dgm:pt modelId="{702F9F7B-2D8C-433F-8225-E31B700F025E}" type="parTrans" cxnId="{FE109C10-372E-4D9B-9A5A-008B93D095A7}">
      <dgm:prSet/>
      <dgm:spPr/>
      <dgm:t>
        <a:bodyPr/>
        <a:lstStyle/>
        <a:p>
          <a:endParaRPr lang="es-MX"/>
        </a:p>
      </dgm:t>
    </dgm:pt>
    <dgm:pt modelId="{5726417A-9B70-4405-B962-E4E4E5544BFE}" type="sibTrans" cxnId="{FE109C10-372E-4D9B-9A5A-008B93D095A7}">
      <dgm:prSet/>
      <dgm:spPr/>
      <dgm:t>
        <a:bodyPr/>
        <a:lstStyle/>
        <a:p>
          <a:endParaRPr lang="es-MX" dirty="0"/>
        </a:p>
      </dgm:t>
    </dgm:pt>
    <dgm:pt modelId="{34382D50-621A-4A05-9065-A112D99970AE}">
      <dgm:prSet phldrT="[Texto]" custT="1"/>
      <dgm:spPr/>
      <dgm:t>
        <a:bodyPr/>
        <a:lstStyle/>
        <a:p>
          <a:pPr algn="l"/>
          <a:r>
            <a:rPr lang="es-MX" sz="2800" b="1" dirty="0" smtClean="0">
              <a:effectLst/>
              <a:latin typeface="Calibri" panose="020F0502020204030204" pitchFamily="34" charset="0"/>
              <a:ea typeface="MS Mincho"/>
              <a:cs typeface="Times New Roman"/>
            </a:rPr>
            <a:t>c) Recibos Oficiales</a:t>
          </a:r>
          <a:endParaRPr lang="es-MX" sz="2800" dirty="0"/>
        </a:p>
      </dgm:t>
    </dgm:pt>
    <dgm:pt modelId="{7EE5A28A-BDAF-4BAB-97F4-6DB94DC6A51B}" type="parTrans" cxnId="{4754A36F-D17D-46CC-830E-20F5F5B3FC05}">
      <dgm:prSet/>
      <dgm:spPr/>
      <dgm:t>
        <a:bodyPr/>
        <a:lstStyle/>
        <a:p>
          <a:endParaRPr lang="es-MX"/>
        </a:p>
      </dgm:t>
    </dgm:pt>
    <dgm:pt modelId="{627A27BB-BC82-4986-B8E0-4A794C49F68C}" type="sibTrans" cxnId="{4754A36F-D17D-46CC-830E-20F5F5B3FC05}">
      <dgm:prSet/>
      <dgm:spPr/>
      <dgm:t>
        <a:bodyPr/>
        <a:lstStyle/>
        <a:p>
          <a:endParaRPr lang="es-MX" dirty="0"/>
        </a:p>
      </dgm:t>
    </dgm:pt>
    <dgm:pt modelId="{1D4ED67C-3299-4782-9D4C-4334E81E8902}">
      <dgm:prSet phldrT="[Texto]"/>
      <dgm:spPr/>
      <dgm:t>
        <a:bodyPr/>
        <a:lstStyle/>
        <a:p>
          <a:pPr marL="363538" indent="-363538" algn="just"/>
          <a:r>
            <a:rPr lang="es-MX" b="1" dirty="0" smtClean="0">
              <a:effectLst/>
              <a:latin typeface="Calibri" panose="020F0502020204030204" pitchFamily="34" charset="0"/>
              <a:ea typeface="MS Mincho"/>
              <a:cs typeface="Times New Roman"/>
            </a:rPr>
            <a:t>d) Elaboración de Cédulas de trabajo y Determinación del Resultado</a:t>
          </a:r>
          <a:endParaRPr lang="es-MX" dirty="0"/>
        </a:p>
      </dgm:t>
    </dgm:pt>
    <dgm:pt modelId="{4C167929-FCB8-417F-982D-51393CBBFA9B}" type="parTrans" cxnId="{ED228039-9BE1-4243-8305-CA37053872E1}">
      <dgm:prSet/>
      <dgm:spPr/>
      <dgm:t>
        <a:bodyPr/>
        <a:lstStyle/>
        <a:p>
          <a:endParaRPr lang="es-MX"/>
        </a:p>
      </dgm:t>
    </dgm:pt>
    <dgm:pt modelId="{ACD18111-45ED-4A80-92C7-ABAB240A8206}" type="sibTrans" cxnId="{ED228039-9BE1-4243-8305-CA37053872E1}">
      <dgm:prSet/>
      <dgm:spPr/>
      <dgm:t>
        <a:bodyPr/>
        <a:lstStyle/>
        <a:p>
          <a:endParaRPr lang="es-MX"/>
        </a:p>
      </dgm:t>
    </dgm:pt>
    <dgm:pt modelId="{51DC2606-A82C-499A-812D-F3E91061ED98}" type="pres">
      <dgm:prSet presAssocID="{134046FE-B38C-449F-A0B4-6AECFA198788}" presName="outerComposite" presStyleCnt="0">
        <dgm:presLayoutVars>
          <dgm:chMax val="5"/>
          <dgm:dir/>
          <dgm:resizeHandles val="exact"/>
        </dgm:presLayoutVars>
      </dgm:prSet>
      <dgm:spPr/>
      <dgm:t>
        <a:bodyPr/>
        <a:lstStyle/>
        <a:p>
          <a:endParaRPr lang="es-MX"/>
        </a:p>
      </dgm:t>
    </dgm:pt>
    <dgm:pt modelId="{1FD9E3A4-7F6A-47E5-B7F4-0B44BA3A7716}" type="pres">
      <dgm:prSet presAssocID="{134046FE-B38C-449F-A0B4-6AECFA198788}" presName="dummyMaxCanvas" presStyleCnt="0">
        <dgm:presLayoutVars/>
      </dgm:prSet>
      <dgm:spPr/>
    </dgm:pt>
    <dgm:pt modelId="{4BC9090B-5195-4709-8D3E-4B0333F64E4B}" type="pres">
      <dgm:prSet presAssocID="{134046FE-B38C-449F-A0B4-6AECFA198788}" presName="FourNodes_1" presStyleLbl="node1" presStyleIdx="0" presStyleCnt="4">
        <dgm:presLayoutVars>
          <dgm:bulletEnabled val="1"/>
        </dgm:presLayoutVars>
      </dgm:prSet>
      <dgm:spPr/>
      <dgm:t>
        <a:bodyPr/>
        <a:lstStyle/>
        <a:p>
          <a:endParaRPr lang="es-MX"/>
        </a:p>
      </dgm:t>
    </dgm:pt>
    <dgm:pt modelId="{4F794B05-2E10-4762-8014-F98860041380}" type="pres">
      <dgm:prSet presAssocID="{134046FE-B38C-449F-A0B4-6AECFA198788}" presName="FourNodes_2" presStyleLbl="node1" presStyleIdx="1" presStyleCnt="4">
        <dgm:presLayoutVars>
          <dgm:bulletEnabled val="1"/>
        </dgm:presLayoutVars>
      </dgm:prSet>
      <dgm:spPr/>
      <dgm:t>
        <a:bodyPr/>
        <a:lstStyle/>
        <a:p>
          <a:endParaRPr lang="es-MX"/>
        </a:p>
      </dgm:t>
    </dgm:pt>
    <dgm:pt modelId="{54542E31-50B3-4137-9F66-7590A9F07ED3}" type="pres">
      <dgm:prSet presAssocID="{134046FE-B38C-449F-A0B4-6AECFA198788}" presName="FourNodes_3" presStyleLbl="node1" presStyleIdx="2" presStyleCnt="4">
        <dgm:presLayoutVars>
          <dgm:bulletEnabled val="1"/>
        </dgm:presLayoutVars>
      </dgm:prSet>
      <dgm:spPr/>
      <dgm:t>
        <a:bodyPr/>
        <a:lstStyle/>
        <a:p>
          <a:endParaRPr lang="es-MX"/>
        </a:p>
      </dgm:t>
    </dgm:pt>
    <dgm:pt modelId="{D84168DB-944A-4A85-9149-EF3EAE2E2422}" type="pres">
      <dgm:prSet presAssocID="{134046FE-B38C-449F-A0B4-6AECFA198788}" presName="FourNodes_4" presStyleLbl="node1" presStyleIdx="3" presStyleCnt="4">
        <dgm:presLayoutVars>
          <dgm:bulletEnabled val="1"/>
        </dgm:presLayoutVars>
      </dgm:prSet>
      <dgm:spPr/>
      <dgm:t>
        <a:bodyPr/>
        <a:lstStyle/>
        <a:p>
          <a:endParaRPr lang="es-MX"/>
        </a:p>
      </dgm:t>
    </dgm:pt>
    <dgm:pt modelId="{7828FD3B-E1DE-4FF8-B89E-19C9D55E3D60}" type="pres">
      <dgm:prSet presAssocID="{134046FE-B38C-449F-A0B4-6AECFA198788}" presName="FourConn_1-2" presStyleLbl="fgAccFollowNode1" presStyleIdx="0" presStyleCnt="3">
        <dgm:presLayoutVars>
          <dgm:bulletEnabled val="1"/>
        </dgm:presLayoutVars>
      </dgm:prSet>
      <dgm:spPr/>
      <dgm:t>
        <a:bodyPr/>
        <a:lstStyle/>
        <a:p>
          <a:endParaRPr lang="es-MX"/>
        </a:p>
      </dgm:t>
    </dgm:pt>
    <dgm:pt modelId="{CA05D2CE-0AAB-4865-98D3-6F3D042DAEE5}" type="pres">
      <dgm:prSet presAssocID="{134046FE-B38C-449F-A0B4-6AECFA198788}" presName="FourConn_2-3" presStyleLbl="fgAccFollowNode1" presStyleIdx="1" presStyleCnt="3">
        <dgm:presLayoutVars>
          <dgm:bulletEnabled val="1"/>
        </dgm:presLayoutVars>
      </dgm:prSet>
      <dgm:spPr/>
      <dgm:t>
        <a:bodyPr/>
        <a:lstStyle/>
        <a:p>
          <a:endParaRPr lang="es-MX"/>
        </a:p>
      </dgm:t>
    </dgm:pt>
    <dgm:pt modelId="{CC62D12C-1BDE-4584-9320-2299AF31506D}" type="pres">
      <dgm:prSet presAssocID="{134046FE-B38C-449F-A0B4-6AECFA198788}" presName="FourConn_3-4" presStyleLbl="fgAccFollowNode1" presStyleIdx="2" presStyleCnt="3">
        <dgm:presLayoutVars>
          <dgm:bulletEnabled val="1"/>
        </dgm:presLayoutVars>
      </dgm:prSet>
      <dgm:spPr/>
      <dgm:t>
        <a:bodyPr/>
        <a:lstStyle/>
        <a:p>
          <a:endParaRPr lang="es-MX"/>
        </a:p>
      </dgm:t>
    </dgm:pt>
    <dgm:pt modelId="{BD9EDA55-7A2A-4F43-8069-1FEF4C127BE8}" type="pres">
      <dgm:prSet presAssocID="{134046FE-B38C-449F-A0B4-6AECFA198788}" presName="FourNodes_1_text" presStyleLbl="node1" presStyleIdx="3" presStyleCnt="4">
        <dgm:presLayoutVars>
          <dgm:bulletEnabled val="1"/>
        </dgm:presLayoutVars>
      </dgm:prSet>
      <dgm:spPr/>
      <dgm:t>
        <a:bodyPr/>
        <a:lstStyle/>
        <a:p>
          <a:endParaRPr lang="es-MX"/>
        </a:p>
      </dgm:t>
    </dgm:pt>
    <dgm:pt modelId="{2FB670C0-D7C6-4F6C-AF0A-5008598C58FA}" type="pres">
      <dgm:prSet presAssocID="{134046FE-B38C-449F-A0B4-6AECFA198788}" presName="FourNodes_2_text" presStyleLbl="node1" presStyleIdx="3" presStyleCnt="4">
        <dgm:presLayoutVars>
          <dgm:bulletEnabled val="1"/>
        </dgm:presLayoutVars>
      </dgm:prSet>
      <dgm:spPr/>
      <dgm:t>
        <a:bodyPr/>
        <a:lstStyle/>
        <a:p>
          <a:endParaRPr lang="es-MX"/>
        </a:p>
      </dgm:t>
    </dgm:pt>
    <dgm:pt modelId="{B3DA47B8-B31D-4669-9D6C-D2AD84A5049F}" type="pres">
      <dgm:prSet presAssocID="{134046FE-B38C-449F-A0B4-6AECFA198788}" presName="FourNodes_3_text" presStyleLbl="node1" presStyleIdx="3" presStyleCnt="4">
        <dgm:presLayoutVars>
          <dgm:bulletEnabled val="1"/>
        </dgm:presLayoutVars>
      </dgm:prSet>
      <dgm:spPr/>
      <dgm:t>
        <a:bodyPr/>
        <a:lstStyle/>
        <a:p>
          <a:endParaRPr lang="es-MX"/>
        </a:p>
      </dgm:t>
    </dgm:pt>
    <dgm:pt modelId="{0FBA27FC-ABC5-4E0D-8F3E-37AD313EA008}" type="pres">
      <dgm:prSet presAssocID="{134046FE-B38C-449F-A0B4-6AECFA198788}" presName="FourNodes_4_text" presStyleLbl="node1" presStyleIdx="3" presStyleCnt="4">
        <dgm:presLayoutVars>
          <dgm:bulletEnabled val="1"/>
        </dgm:presLayoutVars>
      </dgm:prSet>
      <dgm:spPr/>
      <dgm:t>
        <a:bodyPr/>
        <a:lstStyle/>
        <a:p>
          <a:endParaRPr lang="es-MX"/>
        </a:p>
      </dgm:t>
    </dgm:pt>
  </dgm:ptLst>
  <dgm:cxnLst>
    <dgm:cxn modelId="{0F513751-A3DB-475D-8CA1-0426EB9124D1}" type="presOf" srcId="{0999C2C4-DB99-40CC-BC14-0D778D681D3A}" destId="{4BC9090B-5195-4709-8D3E-4B0333F64E4B}" srcOrd="0" destOrd="0" presId="urn:microsoft.com/office/officeart/2005/8/layout/vProcess5"/>
    <dgm:cxn modelId="{0142DD93-8174-4E58-B84F-B70846DDA6EB}" type="presOf" srcId="{34382D50-621A-4A05-9065-A112D99970AE}" destId="{B3DA47B8-B31D-4669-9D6C-D2AD84A5049F}" srcOrd="1" destOrd="0" presId="urn:microsoft.com/office/officeart/2005/8/layout/vProcess5"/>
    <dgm:cxn modelId="{376690C3-2865-459E-A50D-2ED3F4675AC8}" srcId="{134046FE-B38C-449F-A0B4-6AECFA198788}" destId="{0999C2C4-DB99-40CC-BC14-0D778D681D3A}" srcOrd="0" destOrd="0" parTransId="{E91F07A2-7558-4271-BFC7-95A8392D4940}" sibTransId="{BC485FF1-10D2-4A05-A0FD-D1F300E4F281}"/>
    <dgm:cxn modelId="{CF27F262-1AFF-4B8C-A539-C7C1C4FBDE96}" type="presOf" srcId="{134046FE-B38C-449F-A0B4-6AECFA198788}" destId="{51DC2606-A82C-499A-812D-F3E91061ED98}" srcOrd="0" destOrd="0" presId="urn:microsoft.com/office/officeart/2005/8/layout/vProcess5"/>
    <dgm:cxn modelId="{583BAE34-9797-424E-BA20-400D653D9D82}" type="presOf" srcId="{E3B28291-C5C4-459A-AC79-031629A9D1BE}" destId="{2FB670C0-D7C6-4F6C-AF0A-5008598C58FA}" srcOrd="1" destOrd="0" presId="urn:microsoft.com/office/officeart/2005/8/layout/vProcess5"/>
    <dgm:cxn modelId="{B656F311-83F7-4EB2-AD93-7B01F10871EF}" type="presOf" srcId="{E3B28291-C5C4-459A-AC79-031629A9D1BE}" destId="{4F794B05-2E10-4762-8014-F98860041380}" srcOrd="0" destOrd="0" presId="urn:microsoft.com/office/officeart/2005/8/layout/vProcess5"/>
    <dgm:cxn modelId="{065BEFB1-E95A-478E-96E9-6A71D02B3246}" type="presOf" srcId="{BC485FF1-10D2-4A05-A0FD-D1F300E4F281}" destId="{7828FD3B-E1DE-4FF8-B89E-19C9D55E3D60}" srcOrd="0" destOrd="0" presId="urn:microsoft.com/office/officeart/2005/8/layout/vProcess5"/>
    <dgm:cxn modelId="{FE109C10-372E-4D9B-9A5A-008B93D095A7}" srcId="{134046FE-B38C-449F-A0B4-6AECFA198788}" destId="{E3B28291-C5C4-459A-AC79-031629A9D1BE}" srcOrd="1" destOrd="0" parTransId="{702F9F7B-2D8C-433F-8225-E31B700F025E}" sibTransId="{5726417A-9B70-4405-B962-E4E4E5544BFE}"/>
    <dgm:cxn modelId="{ED228039-9BE1-4243-8305-CA37053872E1}" srcId="{134046FE-B38C-449F-A0B4-6AECFA198788}" destId="{1D4ED67C-3299-4782-9D4C-4334E81E8902}" srcOrd="3" destOrd="0" parTransId="{4C167929-FCB8-417F-982D-51393CBBFA9B}" sibTransId="{ACD18111-45ED-4A80-92C7-ABAB240A8206}"/>
    <dgm:cxn modelId="{2F0DE6F5-6305-46E3-AA3B-A52BAE5BAB15}" type="presOf" srcId="{1D4ED67C-3299-4782-9D4C-4334E81E8902}" destId="{D84168DB-944A-4A85-9149-EF3EAE2E2422}" srcOrd="0" destOrd="0" presId="urn:microsoft.com/office/officeart/2005/8/layout/vProcess5"/>
    <dgm:cxn modelId="{9E258194-9A7C-47FA-A0F3-9178FD3BB18D}" type="presOf" srcId="{5726417A-9B70-4405-B962-E4E4E5544BFE}" destId="{CA05D2CE-0AAB-4865-98D3-6F3D042DAEE5}" srcOrd="0" destOrd="0" presId="urn:microsoft.com/office/officeart/2005/8/layout/vProcess5"/>
    <dgm:cxn modelId="{2B5A746C-B640-4AC8-BC12-6B9FA514EF86}" type="presOf" srcId="{0999C2C4-DB99-40CC-BC14-0D778D681D3A}" destId="{BD9EDA55-7A2A-4F43-8069-1FEF4C127BE8}" srcOrd="1" destOrd="0" presId="urn:microsoft.com/office/officeart/2005/8/layout/vProcess5"/>
    <dgm:cxn modelId="{4754A36F-D17D-46CC-830E-20F5F5B3FC05}" srcId="{134046FE-B38C-449F-A0B4-6AECFA198788}" destId="{34382D50-621A-4A05-9065-A112D99970AE}" srcOrd="2" destOrd="0" parTransId="{7EE5A28A-BDAF-4BAB-97F4-6DB94DC6A51B}" sibTransId="{627A27BB-BC82-4986-B8E0-4A794C49F68C}"/>
    <dgm:cxn modelId="{CFA3D902-9BB5-47CD-93D4-F28660011D89}" type="presOf" srcId="{1D4ED67C-3299-4782-9D4C-4334E81E8902}" destId="{0FBA27FC-ABC5-4E0D-8F3E-37AD313EA008}" srcOrd="1" destOrd="0" presId="urn:microsoft.com/office/officeart/2005/8/layout/vProcess5"/>
    <dgm:cxn modelId="{3CB2EDE2-D7B9-483C-AF6B-E92A16918BBD}" type="presOf" srcId="{34382D50-621A-4A05-9065-A112D99970AE}" destId="{54542E31-50B3-4137-9F66-7590A9F07ED3}" srcOrd="0" destOrd="0" presId="urn:microsoft.com/office/officeart/2005/8/layout/vProcess5"/>
    <dgm:cxn modelId="{E84C343A-B592-407C-882A-B71F41E31B0C}" type="presOf" srcId="{627A27BB-BC82-4986-B8E0-4A794C49F68C}" destId="{CC62D12C-1BDE-4584-9320-2299AF31506D}" srcOrd="0" destOrd="0" presId="urn:microsoft.com/office/officeart/2005/8/layout/vProcess5"/>
    <dgm:cxn modelId="{882130BD-5652-43C1-8432-B4749C18388E}" type="presParOf" srcId="{51DC2606-A82C-499A-812D-F3E91061ED98}" destId="{1FD9E3A4-7F6A-47E5-B7F4-0B44BA3A7716}" srcOrd="0" destOrd="0" presId="urn:microsoft.com/office/officeart/2005/8/layout/vProcess5"/>
    <dgm:cxn modelId="{83D39584-B1D0-4AA3-85BD-3BC9855B91B0}" type="presParOf" srcId="{51DC2606-A82C-499A-812D-F3E91061ED98}" destId="{4BC9090B-5195-4709-8D3E-4B0333F64E4B}" srcOrd="1" destOrd="0" presId="urn:microsoft.com/office/officeart/2005/8/layout/vProcess5"/>
    <dgm:cxn modelId="{1625E14E-6FF3-4FDC-986C-119DA83A722A}" type="presParOf" srcId="{51DC2606-A82C-499A-812D-F3E91061ED98}" destId="{4F794B05-2E10-4762-8014-F98860041380}" srcOrd="2" destOrd="0" presId="urn:microsoft.com/office/officeart/2005/8/layout/vProcess5"/>
    <dgm:cxn modelId="{F85458F8-2E33-4CD6-9604-229F0473D86D}" type="presParOf" srcId="{51DC2606-A82C-499A-812D-F3E91061ED98}" destId="{54542E31-50B3-4137-9F66-7590A9F07ED3}" srcOrd="3" destOrd="0" presId="urn:microsoft.com/office/officeart/2005/8/layout/vProcess5"/>
    <dgm:cxn modelId="{C96954B5-FACA-4AFF-A6F4-D086FB799A2E}" type="presParOf" srcId="{51DC2606-A82C-499A-812D-F3E91061ED98}" destId="{D84168DB-944A-4A85-9149-EF3EAE2E2422}" srcOrd="4" destOrd="0" presId="urn:microsoft.com/office/officeart/2005/8/layout/vProcess5"/>
    <dgm:cxn modelId="{D17712D6-F3C3-4BC9-BF06-A944ACD20E5C}" type="presParOf" srcId="{51DC2606-A82C-499A-812D-F3E91061ED98}" destId="{7828FD3B-E1DE-4FF8-B89E-19C9D55E3D60}" srcOrd="5" destOrd="0" presId="urn:microsoft.com/office/officeart/2005/8/layout/vProcess5"/>
    <dgm:cxn modelId="{C1B94E91-79E8-4C76-9E34-C3BBD7C136F0}" type="presParOf" srcId="{51DC2606-A82C-499A-812D-F3E91061ED98}" destId="{CA05D2CE-0AAB-4865-98D3-6F3D042DAEE5}" srcOrd="6" destOrd="0" presId="urn:microsoft.com/office/officeart/2005/8/layout/vProcess5"/>
    <dgm:cxn modelId="{99A73BCA-170C-40FE-B517-0146CF37643C}" type="presParOf" srcId="{51DC2606-A82C-499A-812D-F3E91061ED98}" destId="{CC62D12C-1BDE-4584-9320-2299AF31506D}" srcOrd="7" destOrd="0" presId="urn:microsoft.com/office/officeart/2005/8/layout/vProcess5"/>
    <dgm:cxn modelId="{E3EC707F-FCE7-4D78-88FA-5CECCF142EAB}" type="presParOf" srcId="{51DC2606-A82C-499A-812D-F3E91061ED98}" destId="{BD9EDA55-7A2A-4F43-8069-1FEF4C127BE8}" srcOrd="8" destOrd="0" presId="urn:microsoft.com/office/officeart/2005/8/layout/vProcess5"/>
    <dgm:cxn modelId="{A3864322-DB92-4160-8ACE-76CFFFC45A94}" type="presParOf" srcId="{51DC2606-A82C-499A-812D-F3E91061ED98}" destId="{2FB670C0-D7C6-4F6C-AF0A-5008598C58FA}" srcOrd="9" destOrd="0" presId="urn:microsoft.com/office/officeart/2005/8/layout/vProcess5"/>
    <dgm:cxn modelId="{3773BF37-E262-451F-BFB1-C1F71EF61CE3}" type="presParOf" srcId="{51DC2606-A82C-499A-812D-F3E91061ED98}" destId="{B3DA47B8-B31D-4669-9D6C-D2AD84A5049F}" srcOrd="10" destOrd="0" presId="urn:microsoft.com/office/officeart/2005/8/layout/vProcess5"/>
    <dgm:cxn modelId="{DB90410E-F329-460A-A493-7656679D0F7A}" type="presParOf" srcId="{51DC2606-A82C-499A-812D-F3E91061ED98}" destId="{0FBA27FC-ABC5-4E0D-8F3E-37AD313EA00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4046FE-B38C-449F-A0B4-6AECFA19878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0999C2C4-DB99-40CC-BC14-0D778D681D3A}">
      <dgm:prSet phldrT="[Texto]" custT="1"/>
      <dgm:spPr/>
      <dgm:t>
        <a:bodyPr/>
        <a:lstStyle/>
        <a:p>
          <a:pPr algn="ctr"/>
          <a:r>
            <a:rPr lang="es-MX" sz="2800" b="1" dirty="0" smtClean="0">
              <a:effectLst/>
              <a:latin typeface="Calibri" panose="020F0502020204030204" pitchFamily="34" charset="0"/>
              <a:ea typeface="MS Mincho"/>
              <a:cs typeface="Times New Roman"/>
            </a:rPr>
            <a:t>Adjudicación de Obras</a:t>
          </a:r>
          <a:endParaRPr lang="es-MX" sz="2800" dirty="0"/>
        </a:p>
      </dgm:t>
    </dgm:pt>
    <dgm:pt modelId="{E91F07A2-7558-4271-BFC7-95A8392D4940}" type="parTrans" cxnId="{376690C3-2865-459E-A50D-2ED3F4675AC8}">
      <dgm:prSet/>
      <dgm:spPr/>
      <dgm:t>
        <a:bodyPr/>
        <a:lstStyle/>
        <a:p>
          <a:pPr algn="ctr"/>
          <a:endParaRPr lang="es-MX"/>
        </a:p>
      </dgm:t>
    </dgm:pt>
    <dgm:pt modelId="{BC485FF1-10D2-4A05-A0FD-D1F300E4F281}" type="sibTrans" cxnId="{376690C3-2865-459E-A50D-2ED3F4675AC8}">
      <dgm:prSet/>
      <dgm:spPr/>
      <dgm:t>
        <a:bodyPr/>
        <a:lstStyle/>
        <a:p>
          <a:pPr algn="ctr"/>
          <a:endParaRPr lang="es-MX" dirty="0"/>
        </a:p>
      </dgm:t>
    </dgm:pt>
    <dgm:pt modelId="{E3B28291-C5C4-459A-AC79-031629A9D1BE}">
      <dgm:prSet phldrT="[Texto]" custT="1"/>
      <dgm:spPr/>
      <dgm:t>
        <a:bodyPr/>
        <a:lstStyle/>
        <a:p>
          <a:pPr algn="ctr"/>
          <a:r>
            <a:rPr lang="es-MX" sz="2800" b="1" dirty="0" smtClean="0">
              <a:latin typeface="Calibri" panose="020F0502020204030204" pitchFamily="34" charset="0"/>
              <a:ea typeface="MS Mincho"/>
              <a:cs typeface="Times New Roman"/>
            </a:rPr>
            <a:t>Contratos de Obra y Actas de Entrega-recepción</a:t>
          </a:r>
          <a:endParaRPr lang="es-MX" sz="2800" dirty="0"/>
        </a:p>
      </dgm:t>
    </dgm:pt>
    <dgm:pt modelId="{702F9F7B-2D8C-433F-8225-E31B700F025E}" type="parTrans" cxnId="{FE109C10-372E-4D9B-9A5A-008B93D095A7}">
      <dgm:prSet/>
      <dgm:spPr/>
      <dgm:t>
        <a:bodyPr/>
        <a:lstStyle/>
        <a:p>
          <a:pPr algn="ctr"/>
          <a:endParaRPr lang="es-MX"/>
        </a:p>
      </dgm:t>
    </dgm:pt>
    <dgm:pt modelId="{5726417A-9B70-4405-B962-E4E4E5544BFE}" type="sibTrans" cxnId="{FE109C10-372E-4D9B-9A5A-008B93D095A7}">
      <dgm:prSet/>
      <dgm:spPr/>
      <dgm:t>
        <a:bodyPr/>
        <a:lstStyle/>
        <a:p>
          <a:pPr algn="ctr"/>
          <a:endParaRPr lang="es-MX" dirty="0"/>
        </a:p>
      </dgm:t>
    </dgm:pt>
    <dgm:pt modelId="{34382D50-621A-4A05-9065-A112D99970AE}">
      <dgm:prSet phldrT="[Texto]" custT="1"/>
      <dgm:spPr/>
      <dgm:t>
        <a:bodyPr/>
        <a:lstStyle/>
        <a:p>
          <a:pPr algn="ctr"/>
          <a:r>
            <a:rPr lang="es-MX" sz="2800" b="1" dirty="0" smtClean="0">
              <a:effectLst/>
              <a:latin typeface="Calibri" panose="020F0502020204030204" pitchFamily="34" charset="0"/>
              <a:ea typeface="MS Mincho"/>
              <a:cs typeface="Times New Roman"/>
            </a:rPr>
            <a:t>Amortización de anticipos</a:t>
          </a:r>
          <a:endParaRPr lang="es-MX" sz="2800" dirty="0"/>
        </a:p>
      </dgm:t>
    </dgm:pt>
    <dgm:pt modelId="{7EE5A28A-BDAF-4BAB-97F4-6DB94DC6A51B}" type="parTrans" cxnId="{4754A36F-D17D-46CC-830E-20F5F5B3FC05}">
      <dgm:prSet/>
      <dgm:spPr/>
      <dgm:t>
        <a:bodyPr/>
        <a:lstStyle/>
        <a:p>
          <a:pPr algn="ctr"/>
          <a:endParaRPr lang="es-MX"/>
        </a:p>
      </dgm:t>
    </dgm:pt>
    <dgm:pt modelId="{627A27BB-BC82-4986-B8E0-4A794C49F68C}" type="sibTrans" cxnId="{4754A36F-D17D-46CC-830E-20F5F5B3FC05}">
      <dgm:prSet/>
      <dgm:spPr/>
      <dgm:t>
        <a:bodyPr/>
        <a:lstStyle/>
        <a:p>
          <a:pPr algn="ctr"/>
          <a:endParaRPr lang="es-MX" dirty="0"/>
        </a:p>
      </dgm:t>
    </dgm:pt>
    <dgm:pt modelId="{1D4ED67C-3299-4782-9D4C-4334E81E8902}">
      <dgm:prSet phldrT="[Texto]" custT="1"/>
      <dgm:spPr/>
      <dgm:t>
        <a:bodyPr/>
        <a:lstStyle/>
        <a:p>
          <a:pPr algn="ctr"/>
          <a:r>
            <a:rPr lang="es-MX" sz="2800" b="1" dirty="0" smtClean="0">
              <a:effectLst/>
              <a:latin typeface="Calibri" panose="020F0502020204030204" pitchFamily="34" charset="0"/>
              <a:ea typeface="MS Mincho"/>
              <a:cs typeface="Times New Roman"/>
            </a:rPr>
            <a:t>Verificación Física de las Obras </a:t>
          </a:r>
          <a:endParaRPr lang="es-MX" sz="2800" dirty="0"/>
        </a:p>
      </dgm:t>
    </dgm:pt>
    <dgm:pt modelId="{4C167929-FCB8-417F-982D-51393CBBFA9B}" type="parTrans" cxnId="{ED228039-9BE1-4243-8305-CA37053872E1}">
      <dgm:prSet/>
      <dgm:spPr/>
      <dgm:t>
        <a:bodyPr/>
        <a:lstStyle/>
        <a:p>
          <a:pPr algn="ctr"/>
          <a:endParaRPr lang="es-MX"/>
        </a:p>
      </dgm:t>
    </dgm:pt>
    <dgm:pt modelId="{ACD18111-45ED-4A80-92C7-ABAB240A8206}" type="sibTrans" cxnId="{ED228039-9BE1-4243-8305-CA37053872E1}">
      <dgm:prSet/>
      <dgm:spPr/>
      <dgm:t>
        <a:bodyPr/>
        <a:lstStyle/>
        <a:p>
          <a:pPr algn="ctr"/>
          <a:endParaRPr lang="es-MX"/>
        </a:p>
      </dgm:t>
    </dgm:pt>
    <dgm:pt modelId="{51DC2606-A82C-499A-812D-F3E91061ED98}" type="pres">
      <dgm:prSet presAssocID="{134046FE-B38C-449F-A0B4-6AECFA198788}" presName="outerComposite" presStyleCnt="0">
        <dgm:presLayoutVars>
          <dgm:chMax val="5"/>
          <dgm:dir/>
          <dgm:resizeHandles val="exact"/>
        </dgm:presLayoutVars>
      </dgm:prSet>
      <dgm:spPr/>
      <dgm:t>
        <a:bodyPr/>
        <a:lstStyle/>
        <a:p>
          <a:endParaRPr lang="es-MX"/>
        </a:p>
      </dgm:t>
    </dgm:pt>
    <dgm:pt modelId="{1FD9E3A4-7F6A-47E5-B7F4-0B44BA3A7716}" type="pres">
      <dgm:prSet presAssocID="{134046FE-B38C-449F-A0B4-6AECFA198788}" presName="dummyMaxCanvas" presStyleCnt="0">
        <dgm:presLayoutVars/>
      </dgm:prSet>
      <dgm:spPr/>
    </dgm:pt>
    <dgm:pt modelId="{4BC9090B-5195-4709-8D3E-4B0333F64E4B}" type="pres">
      <dgm:prSet presAssocID="{134046FE-B38C-449F-A0B4-6AECFA198788}" presName="FourNodes_1" presStyleLbl="node1" presStyleIdx="0" presStyleCnt="4">
        <dgm:presLayoutVars>
          <dgm:bulletEnabled val="1"/>
        </dgm:presLayoutVars>
      </dgm:prSet>
      <dgm:spPr/>
      <dgm:t>
        <a:bodyPr/>
        <a:lstStyle/>
        <a:p>
          <a:endParaRPr lang="es-MX"/>
        </a:p>
      </dgm:t>
    </dgm:pt>
    <dgm:pt modelId="{4F794B05-2E10-4762-8014-F98860041380}" type="pres">
      <dgm:prSet presAssocID="{134046FE-B38C-449F-A0B4-6AECFA198788}" presName="FourNodes_2" presStyleLbl="node1" presStyleIdx="1" presStyleCnt="4">
        <dgm:presLayoutVars>
          <dgm:bulletEnabled val="1"/>
        </dgm:presLayoutVars>
      </dgm:prSet>
      <dgm:spPr/>
      <dgm:t>
        <a:bodyPr/>
        <a:lstStyle/>
        <a:p>
          <a:endParaRPr lang="es-MX"/>
        </a:p>
      </dgm:t>
    </dgm:pt>
    <dgm:pt modelId="{54542E31-50B3-4137-9F66-7590A9F07ED3}" type="pres">
      <dgm:prSet presAssocID="{134046FE-B38C-449F-A0B4-6AECFA198788}" presName="FourNodes_3" presStyleLbl="node1" presStyleIdx="2" presStyleCnt="4">
        <dgm:presLayoutVars>
          <dgm:bulletEnabled val="1"/>
        </dgm:presLayoutVars>
      </dgm:prSet>
      <dgm:spPr/>
      <dgm:t>
        <a:bodyPr/>
        <a:lstStyle/>
        <a:p>
          <a:endParaRPr lang="es-MX"/>
        </a:p>
      </dgm:t>
    </dgm:pt>
    <dgm:pt modelId="{D84168DB-944A-4A85-9149-EF3EAE2E2422}" type="pres">
      <dgm:prSet presAssocID="{134046FE-B38C-449F-A0B4-6AECFA198788}" presName="FourNodes_4" presStyleLbl="node1" presStyleIdx="3" presStyleCnt="4">
        <dgm:presLayoutVars>
          <dgm:bulletEnabled val="1"/>
        </dgm:presLayoutVars>
      </dgm:prSet>
      <dgm:spPr/>
      <dgm:t>
        <a:bodyPr/>
        <a:lstStyle/>
        <a:p>
          <a:endParaRPr lang="es-MX"/>
        </a:p>
      </dgm:t>
    </dgm:pt>
    <dgm:pt modelId="{7828FD3B-E1DE-4FF8-B89E-19C9D55E3D60}" type="pres">
      <dgm:prSet presAssocID="{134046FE-B38C-449F-A0B4-6AECFA198788}" presName="FourConn_1-2" presStyleLbl="fgAccFollowNode1" presStyleIdx="0" presStyleCnt="3">
        <dgm:presLayoutVars>
          <dgm:bulletEnabled val="1"/>
        </dgm:presLayoutVars>
      </dgm:prSet>
      <dgm:spPr/>
      <dgm:t>
        <a:bodyPr/>
        <a:lstStyle/>
        <a:p>
          <a:endParaRPr lang="es-MX"/>
        </a:p>
      </dgm:t>
    </dgm:pt>
    <dgm:pt modelId="{CA05D2CE-0AAB-4865-98D3-6F3D042DAEE5}" type="pres">
      <dgm:prSet presAssocID="{134046FE-B38C-449F-A0B4-6AECFA198788}" presName="FourConn_2-3" presStyleLbl="fgAccFollowNode1" presStyleIdx="1" presStyleCnt="3">
        <dgm:presLayoutVars>
          <dgm:bulletEnabled val="1"/>
        </dgm:presLayoutVars>
      </dgm:prSet>
      <dgm:spPr/>
      <dgm:t>
        <a:bodyPr/>
        <a:lstStyle/>
        <a:p>
          <a:endParaRPr lang="es-MX"/>
        </a:p>
      </dgm:t>
    </dgm:pt>
    <dgm:pt modelId="{CC62D12C-1BDE-4584-9320-2299AF31506D}" type="pres">
      <dgm:prSet presAssocID="{134046FE-B38C-449F-A0B4-6AECFA198788}" presName="FourConn_3-4" presStyleLbl="fgAccFollowNode1" presStyleIdx="2" presStyleCnt="3">
        <dgm:presLayoutVars>
          <dgm:bulletEnabled val="1"/>
        </dgm:presLayoutVars>
      </dgm:prSet>
      <dgm:spPr/>
      <dgm:t>
        <a:bodyPr/>
        <a:lstStyle/>
        <a:p>
          <a:endParaRPr lang="es-MX"/>
        </a:p>
      </dgm:t>
    </dgm:pt>
    <dgm:pt modelId="{BD9EDA55-7A2A-4F43-8069-1FEF4C127BE8}" type="pres">
      <dgm:prSet presAssocID="{134046FE-B38C-449F-A0B4-6AECFA198788}" presName="FourNodes_1_text" presStyleLbl="node1" presStyleIdx="3" presStyleCnt="4">
        <dgm:presLayoutVars>
          <dgm:bulletEnabled val="1"/>
        </dgm:presLayoutVars>
      </dgm:prSet>
      <dgm:spPr/>
      <dgm:t>
        <a:bodyPr/>
        <a:lstStyle/>
        <a:p>
          <a:endParaRPr lang="es-MX"/>
        </a:p>
      </dgm:t>
    </dgm:pt>
    <dgm:pt modelId="{2FB670C0-D7C6-4F6C-AF0A-5008598C58FA}" type="pres">
      <dgm:prSet presAssocID="{134046FE-B38C-449F-A0B4-6AECFA198788}" presName="FourNodes_2_text" presStyleLbl="node1" presStyleIdx="3" presStyleCnt="4">
        <dgm:presLayoutVars>
          <dgm:bulletEnabled val="1"/>
        </dgm:presLayoutVars>
      </dgm:prSet>
      <dgm:spPr/>
      <dgm:t>
        <a:bodyPr/>
        <a:lstStyle/>
        <a:p>
          <a:endParaRPr lang="es-MX"/>
        </a:p>
      </dgm:t>
    </dgm:pt>
    <dgm:pt modelId="{B3DA47B8-B31D-4669-9D6C-D2AD84A5049F}" type="pres">
      <dgm:prSet presAssocID="{134046FE-B38C-449F-A0B4-6AECFA198788}" presName="FourNodes_3_text" presStyleLbl="node1" presStyleIdx="3" presStyleCnt="4">
        <dgm:presLayoutVars>
          <dgm:bulletEnabled val="1"/>
        </dgm:presLayoutVars>
      </dgm:prSet>
      <dgm:spPr/>
      <dgm:t>
        <a:bodyPr/>
        <a:lstStyle/>
        <a:p>
          <a:endParaRPr lang="es-MX"/>
        </a:p>
      </dgm:t>
    </dgm:pt>
    <dgm:pt modelId="{0FBA27FC-ABC5-4E0D-8F3E-37AD313EA008}" type="pres">
      <dgm:prSet presAssocID="{134046FE-B38C-449F-A0B4-6AECFA198788}" presName="FourNodes_4_text" presStyleLbl="node1" presStyleIdx="3" presStyleCnt="4">
        <dgm:presLayoutVars>
          <dgm:bulletEnabled val="1"/>
        </dgm:presLayoutVars>
      </dgm:prSet>
      <dgm:spPr/>
      <dgm:t>
        <a:bodyPr/>
        <a:lstStyle/>
        <a:p>
          <a:endParaRPr lang="es-MX"/>
        </a:p>
      </dgm:t>
    </dgm:pt>
  </dgm:ptLst>
  <dgm:cxnLst>
    <dgm:cxn modelId="{357B4821-77B0-4621-955C-9691C614D793}" type="presOf" srcId="{627A27BB-BC82-4986-B8E0-4A794C49F68C}" destId="{CC62D12C-1BDE-4584-9320-2299AF31506D}" srcOrd="0" destOrd="0" presId="urn:microsoft.com/office/officeart/2005/8/layout/vProcess5"/>
    <dgm:cxn modelId="{376690C3-2865-459E-A50D-2ED3F4675AC8}" srcId="{134046FE-B38C-449F-A0B4-6AECFA198788}" destId="{0999C2C4-DB99-40CC-BC14-0D778D681D3A}" srcOrd="0" destOrd="0" parTransId="{E91F07A2-7558-4271-BFC7-95A8392D4940}" sibTransId="{BC485FF1-10D2-4A05-A0FD-D1F300E4F281}"/>
    <dgm:cxn modelId="{8328CA3A-2792-49C7-848F-A1FB1CFDCBE0}" type="presOf" srcId="{34382D50-621A-4A05-9065-A112D99970AE}" destId="{B3DA47B8-B31D-4669-9D6C-D2AD84A5049F}" srcOrd="1" destOrd="0" presId="urn:microsoft.com/office/officeart/2005/8/layout/vProcess5"/>
    <dgm:cxn modelId="{50A1A802-F038-413B-8783-EEC78887B012}" type="presOf" srcId="{E3B28291-C5C4-459A-AC79-031629A9D1BE}" destId="{2FB670C0-D7C6-4F6C-AF0A-5008598C58FA}" srcOrd="1" destOrd="0" presId="urn:microsoft.com/office/officeart/2005/8/layout/vProcess5"/>
    <dgm:cxn modelId="{86DCE08B-DC27-4DF4-8E09-DB2BAF22F8AF}" type="presOf" srcId="{1D4ED67C-3299-4782-9D4C-4334E81E8902}" destId="{0FBA27FC-ABC5-4E0D-8F3E-37AD313EA008}" srcOrd="1" destOrd="0" presId="urn:microsoft.com/office/officeart/2005/8/layout/vProcess5"/>
    <dgm:cxn modelId="{FE109C10-372E-4D9B-9A5A-008B93D095A7}" srcId="{134046FE-B38C-449F-A0B4-6AECFA198788}" destId="{E3B28291-C5C4-459A-AC79-031629A9D1BE}" srcOrd="1" destOrd="0" parTransId="{702F9F7B-2D8C-433F-8225-E31B700F025E}" sibTransId="{5726417A-9B70-4405-B962-E4E4E5544BFE}"/>
    <dgm:cxn modelId="{4A35CC9F-B1FE-4F8A-8631-E83A9A2626E0}" type="presOf" srcId="{1D4ED67C-3299-4782-9D4C-4334E81E8902}" destId="{D84168DB-944A-4A85-9149-EF3EAE2E2422}" srcOrd="0" destOrd="0" presId="urn:microsoft.com/office/officeart/2005/8/layout/vProcess5"/>
    <dgm:cxn modelId="{ED228039-9BE1-4243-8305-CA37053872E1}" srcId="{134046FE-B38C-449F-A0B4-6AECFA198788}" destId="{1D4ED67C-3299-4782-9D4C-4334E81E8902}" srcOrd="3" destOrd="0" parTransId="{4C167929-FCB8-417F-982D-51393CBBFA9B}" sibTransId="{ACD18111-45ED-4A80-92C7-ABAB240A8206}"/>
    <dgm:cxn modelId="{E7D28B91-4FE8-4A36-B456-8AFB9AE8235F}" type="presOf" srcId="{E3B28291-C5C4-459A-AC79-031629A9D1BE}" destId="{4F794B05-2E10-4762-8014-F98860041380}" srcOrd="0" destOrd="0" presId="urn:microsoft.com/office/officeart/2005/8/layout/vProcess5"/>
    <dgm:cxn modelId="{DEED2A9F-4FA8-4CA6-94A4-617252E05580}" type="presOf" srcId="{5726417A-9B70-4405-B962-E4E4E5544BFE}" destId="{CA05D2CE-0AAB-4865-98D3-6F3D042DAEE5}" srcOrd="0" destOrd="0" presId="urn:microsoft.com/office/officeart/2005/8/layout/vProcess5"/>
    <dgm:cxn modelId="{BD1192A9-7E31-464A-A90A-986B32EFFA6C}" type="presOf" srcId="{134046FE-B38C-449F-A0B4-6AECFA198788}" destId="{51DC2606-A82C-499A-812D-F3E91061ED98}" srcOrd="0" destOrd="0" presId="urn:microsoft.com/office/officeart/2005/8/layout/vProcess5"/>
    <dgm:cxn modelId="{4754A36F-D17D-46CC-830E-20F5F5B3FC05}" srcId="{134046FE-B38C-449F-A0B4-6AECFA198788}" destId="{34382D50-621A-4A05-9065-A112D99970AE}" srcOrd="2" destOrd="0" parTransId="{7EE5A28A-BDAF-4BAB-97F4-6DB94DC6A51B}" sibTransId="{627A27BB-BC82-4986-B8E0-4A794C49F68C}"/>
    <dgm:cxn modelId="{C6338B64-7B6A-4DA2-BBBF-634BF6C71F5A}" type="presOf" srcId="{0999C2C4-DB99-40CC-BC14-0D778D681D3A}" destId="{BD9EDA55-7A2A-4F43-8069-1FEF4C127BE8}" srcOrd="1" destOrd="0" presId="urn:microsoft.com/office/officeart/2005/8/layout/vProcess5"/>
    <dgm:cxn modelId="{8E3DFD65-662E-47F1-B508-482CE4B59CD8}" type="presOf" srcId="{BC485FF1-10D2-4A05-A0FD-D1F300E4F281}" destId="{7828FD3B-E1DE-4FF8-B89E-19C9D55E3D60}" srcOrd="0" destOrd="0" presId="urn:microsoft.com/office/officeart/2005/8/layout/vProcess5"/>
    <dgm:cxn modelId="{A2CE77E7-8C27-4D68-BDF2-75C876AA6519}" type="presOf" srcId="{0999C2C4-DB99-40CC-BC14-0D778D681D3A}" destId="{4BC9090B-5195-4709-8D3E-4B0333F64E4B}" srcOrd="0" destOrd="0" presId="urn:microsoft.com/office/officeart/2005/8/layout/vProcess5"/>
    <dgm:cxn modelId="{36BAA73D-4CAA-4BA0-ADAB-8DABBFE85459}" type="presOf" srcId="{34382D50-621A-4A05-9065-A112D99970AE}" destId="{54542E31-50B3-4137-9F66-7590A9F07ED3}" srcOrd="0" destOrd="0" presId="urn:microsoft.com/office/officeart/2005/8/layout/vProcess5"/>
    <dgm:cxn modelId="{F08B8619-2565-4B4B-9902-4ED066EAB41C}" type="presParOf" srcId="{51DC2606-A82C-499A-812D-F3E91061ED98}" destId="{1FD9E3A4-7F6A-47E5-B7F4-0B44BA3A7716}" srcOrd="0" destOrd="0" presId="urn:microsoft.com/office/officeart/2005/8/layout/vProcess5"/>
    <dgm:cxn modelId="{BF230C19-F89E-4CA3-A457-84E069FCDD44}" type="presParOf" srcId="{51DC2606-A82C-499A-812D-F3E91061ED98}" destId="{4BC9090B-5195-4709-8D3E-4B0333F64E4B}" srcOrd="1" destOrd="0" presId="urn:microsoft.com/office/officeart/2005/8/layout/vProcess5"/>
    <dgm:cxn modelId="{55B226C2-3DAE-42C2-9D80-71F51FEE7A11}" type="presParOf" srcId="{51DC2606-A82C-499A-812D-F3E91061ED98}" destId="{4F794B05-2E10-4762-8014-F98860041380}" srcOrd="2" destOrd="0" presId="urn:microsoft.com/office/officeart/2005/8/layout/vProcess5"/>
    <dgm:cxn modelId="{631F1FC5-1BAA-4BC1-AF94-0C5BFD1B2BE9}" type="presParOf" srcId="{51DC2606-A82C-499A-812D-F3E91061ED98}" destId="{54542E31-50B3-4137-9F66-7590A9F07ED3}" srcOrd="3" destOrd="0" presId="urn:microsoft.com/office/officeart/2005/8/layout/vProcess5"/>
    <dgm:cxn modelId="{05A4CF00-FF27-4E17-84E9-F6A964E99D16}" type="presParOf" srcId="{51DC2606-A82C-499A-812D-F3E91061ED98}" destId="{D84168DB-944A-4A85-9149-EF3EAE2E2422}" srcOrd="4" destOrd="0" presId="urn:microsoft.com/office/officeart/2005/8/layout/vProcess5"/>
    <dgm:cxn modelId="{4A4E8C5F-378B-4CF8-8174-E2CCA783A13B}" type="presParOf" srcId="{51DC2606-A82C-499A-812D-F3E91061ED98}" destId="{7828FD3B-E1DE-4FF8-B89E-19C9D55E3D60}" srcOrd="5" destOrd="0" presId="urn:microsoft.com/office/officeart/2005/8/layout/vProcess5"/>
    <dgm:cxn modelId="{0877CF9D-4BA6-4231-829E-7FD42BAB9F38}" type="presParOf" srcId="{51DC2606-A82C-499A-812D-F3E91061ED98}" destId="{CA05D2CE-0AAB-4865-98D3-6F3D042DAEE5}" srcOrd="6" destOrd="0" presId="urn:microsoft.com/office/officeart/2005/8/layout/vProcess5"/>
    <dgm:cxn modelId="{A68E81C0-919F-4618-BF89-0B7EE7C26656}" type="presParOf" srcId="{51DC2606-A82C-499A-812D-F3E91061ED98}" destId="{CC62D12C-1BDE-4584-9320-2299AF31506D}" srcOrd="7" destOrd="0" presId="urn:microsoft.com/office/officeart/2005/8/layout/vProcess5"/>
    <dgm:cxn modelId="{EC8B77F2-799C-4C07-80A5-FA102A587DAC}" type="presParOf" srcId="{51DC2606-A82C-499A-812D-F3E91061ED98}" destId="{BD9EDA55-7A2A-4F43-8069-1FEF4C127BE8}" srcOrd="8" destOrd="0" presId="urn:microsoft.com/office/officeart/2005/8/layout/vProcess5"/>
    <dgm:cxn modelId="{52D5A7B3-9444-40FC-8A9E-2E964693D66B}" type="presParOf" srcId="{51DC2606-A82C-499A-812D-F3E91061ED98}" destId="{2FB670C0-D7C6-4F6C-AF0A-5008598C58FA}" srcOrd="9" destOrd="0" presId="urn:microsoft.com/office/officeart/2005/8/layout/vProcess5"/>
    <dgm:cxn modelId="{597A5723-535A-4E51-9BD5-08CE220B5864}" type="presParOf" srcId="{51DC2606-A82C-499A-812D-F3E91061ED98}" destId="{B3DA47B8-B31D-4669-9D6C-D2AD84A5049F}" srcOrd="10" destOrd="0" presId="urn:microsoft.com/office/officeart/2005/8/layout/vProcess5"/>
    <dgm:cxn modelId="{5C0FADDF-8B4E-4737-80D4-B37A59C81313}" type="presParOf" srcId="{51DC2606-A82C-499A-812D-F3E91061ED98}" destId="{0FBA27FC-ABC5-4E0D-8F3E-37AD313EA00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68B7C-A17B-44AC-80E8-6282F5B47042}">
      <dsp:nvSpPr>
        <dsp:cNvPr id="0" name=""/>
        <dsp:cNvSpPr/>
      </dsp:nvSpPr>
      <dsp:spPr>
        <a:xfrm>
          <a:off x="3531683" y="443733"/>
          <a:ext cx="4412291" cy="1532330"/>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2912BF06-1E93-4CAB-8B4E-E12269BFB7CB}">
      <dsp:nvSpPr>
        <dsp:cNvPr id="0" name=""/>
        <dsp:cNvSpPr/>
      </dsp:nvSpPr>
      <dsp:spPr>
        <a:xfrm>
          <a:off x="5117068" y="4555578"/>
          <a:ext cx="855095" cy="547260"/>
        </a:xfrm>
        <a:prstGeom prst="down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871C21-070D-4CF7-9141-55C8F809DAD5}">
      <dsp:nvSpPr>
        <dsp:cNvPr id="0" name=""/>
        <dsp:cNvSpPr/>
      </dsp:nvSpPr>
      <dsp:spPr>
        <a:xfrm>
          <a:off x="3492388" y="4656209"/>
          <a:ext cx="4104456" cy="1026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s-MX" sz="1800" b="1" kern="1200" dirty="0" smtClean="0">
            <a:solidFill>
              <a:schemeClr val="bg2">
                <a:lumMod val="25000"/>
              </a:schemeClr>
            </a:solidFill>
          </a:endParaRPr>
        </a:p>
        <a:p>
          <a:pPr lvl="0" algn="ctr" defTabSz="800100">
            <a:lnSpc>
              <a:spcPct val="90000"/>
            </a:lnSpc>
            <a:spcBef>
              <a:spcPct val="0"/>
            </a:spcBef>
            <a:spcAft>
              <a:spcPct val="35000"/>
            </a:spcAft>
          </a:pPr>
          <a:r>
            <a:rPr lang="es-MX" sz="2000" b="1" kern="1200" dirty="0" smtClean="0">
              <a:solidFill>
                <a:schemeClr val="bg2">
                  <a:lumMod val="25000"/>
                </a:schemeClr>
              </a:solidFill>
            </a:rPr>
            <a:t>Eficacia, eficiencia y economía en las operaciones del fondo</a:t>
          </a:r>
          <a:endParaRPr lang="es-MX" sz="2000" b="1" kern="1200" dirty="0">
            <a:solidFill>
              <a:schemeClr val="bg2">
                <a:lumMod val="25000"/>
              </a:schemeClr>
            </a:solidFill>
          </a:endParaRPr>
        </a:p>
      </dsp:txBody>
      <dsp:txXfrm>
        <a:off x="3492388" y="4656209"/>
        <a:ext cx="4104456" cy="1026114"/>
      </dsp:txXfrm>
    </dsp:sp>
    <dsp:sp modelId="{D846715C-1E9E-457B-A186-DAC7806DA682}">
      <dsp:nvSpPr>
        <dsp:cNvPr id="0" name=""/>
        <dsp:cNvSpPr/>
      </dsp:nvSpPr>
      <dsp:spPr>
        <a:xfrm>
          <a:off x="4614671" y="2281148"/>
          <a:ext cx="2181405" cy="2181405"/>
        </a:xfrm>
        <a:prstGeom prst="ellipse">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solidFill>
                <a:schemeClr val="bg1"/>
              </a:solidFill>
            </a:rPr>
            <a:t>Manuales de organización y procedimientos</a:t>
          </a:r>
          <a:endParaRPr lang="es-MX" sz="1500" b="1" kern="1200" dirty="0">
            <a:solidFill>
              <a:schemeClr val="bg1"/>
            </a:solidFill>
          </a:endParaRPr>
        </a:p>
      </dsp:txBody>
      <dsp:txXfrm>
        <a:off x="4934130" y="2600607"/>
        <a:ext cx="1542487" cy="1542487"/>
      </dsp:txXfrm>
    </dsp:sp>
    <dsp:sp modelId="{A2261113-2075-449A-8F32-A1B34E7AE590}">
      <dsp:nvSpPr>
        <dsp:cNvPr id="0" name=""/>
        <dsp:cNvSpPr/>
      </dsp:nvSpPr>
      <dsp:spPr>
        <a:xfrm>
          <a:off x="3161900" y="517685"/>
          <a:ext cx="2107464" cy="2107464"/>
        </a:xfrm>
        <a:prstGeom prst="ellipse">
          <a:avLst/>
        </a:prstGeom>
        <a:solidFill>
          <a:schemeClr val="accent1">
            <a:shade val="80000"/>
            <a:hueOff val="364541"/>
            <a:satOff val="-47137"/>
            <a:lumOff val="23472"/>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rPr>
            <a:t>Administración</a:t>
          </a:r>
          <a:r>
            <a:rPr lang="es-MX" sz="1600" b="1" kern="1200" dirty="0" smtClean="0">
              <a:solidFill>
                <a:schemeClr val="bg1"/>
              </a:solidFill>
            </a:rPr>
            <a:t> de riesgos</a:t>
          </a:r>
          <a:endParaRPr lang="es-MX" sz="1600" b="1" kern="1200" dirty="0">
            <a:solidFill>
              <a:schemeClr val="bg1"/>
            </a:solidFill>
          </a:endParaRPr>
        </a:p>
      </dsp:txBody>
      <dsp:txXfrm>
        <a:off x="3470531" y="826316"/>
        <a:ext cx="1490202" cy="1490202"/>
      </dsp:txXfrm>
    </dsp:sp>
    <dsp:sp modelId="{78B25192-22CA-4DED-8008-A74D4178F087}">
      <dsp:nvSpPr>
        <dsp:cNvPr id="0" name=""/>
        <dsp:cNvSpPr/>
      </dsp:nvSpPr>
      <dsp:spPr>
        <a:xfrm>
          <a:off x="5581835" y="4"/>
          <a:ext cx="2144434" cy="2144434"/>
        </a:xfrm>
        <a:prstGeom prst="flowChartConnector">
          <a:avLst/>
        </a:prstGeom>
        <a:solidFill>
          <a:schemeClr val="accent1">
            <a:shade val="80000"/>
            <a:hueOff val="729083"/>
            <a:satOff val="-94275"/>
            <a:lumOff val="46945"/>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bg1"/>
              </a:solidFill>
            </a:rPr>
            <a:t>Normativa interna y códigos de ética y conducta</a:t>
          </a:r>
          <a:endParaRPr lang="es-MX" sz="1600" b="1" kern="1200" dirty="0">
            <a:solidFill>
              <a:schemeClr val="bg1"/>
            </a:solidFill>
          </a:endParaRPr>
        </a:p>
      </dsp:txBody>
      <dsp:txXfrm>
        <a:off x="5895880" y="314049"/>
        <a:ext cx="1516344" cy="1516344"/>
      </dsp:txXfrm>
    </dsp:sp>
    <dsp:sp modelId="{504A4FCE-AD0E-494E-AB9E-5BAABEA4F556}">
      <dsp:nvSpPr>
        <dsp:cNvPr id="0" name=""/>
        <dsp:cNvSpPr/>
      </dsp:nvSpPr>
      <dsp:spPr>
        <a:xfrm>
          <a:off x="2718161" y="53693"/>
          <a:ext cx="5545935" cy="4806499"/>
        </a:xfrm>
        <a:prstGeom prst="funnel">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9090B-5195-4709-8D3E-4B0333F64E4B}">
      <dsp:nvSpPr>
        <dsp:cNvPr id="0" name=""/>
        <dsp:cNvSpPr/>
      </dsp:nvSpPr>
      <dsp:spPr>
        <a:xfrm>
          <a:off x="0" y="0"/>
          <a:ext cx="6316960" cy="1124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effectLst/>
              <a:latin typeface="Calibri" panose="020F0502020204030204" pitchFamily="34" charset="0"/>
              <a:ea typeface="MS Mincho"/>
              <a:cs typeface="Times New Roman"/>
            </a:rPr>
            <a:t>Aplicación del C.I. a la entidad fiscalizada</a:t>
          </a:r>
          <a:endParaRPr lang="es-MX" sz="2800" kern="1200" dirty="0"/>
        </a:p>
      </dsp:txBody>
      <dsp:txXfrm>
        <a:off x="32943" y="32943"/>
        <a:ext cx="5008208" cy="1058878"/>
      </dsp:txXfrm>
    </dsp:sp>
    <dsp:sp modelId="{4F794B05-2E10-4762-8014-F98860041380}">
      <dsp:nvSpPr>
        <dsp:cNvPr id="0" name=""/>
        <dsp:cNvSpPr/>
      </dsp:nvSpPr>
      <dsp:spPr>
        <a:xfrm>
          <a:off x="529045" y="1329267"/>
          <a:ext cx="6316960" cy="1124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latin typeface="Calibri" panose="020F0502020204030204" pitchFamily="34" charset="0"/>
              <a:ea typeface="MS Mincho"/>
              <a:cs typeface="Times New Roman"/>
            </a:rPr>
            <a:t>Recepción del C.I. debidamente requisitado</a:t>
          </a:r>
          <a:endParaRPr lang="es-MX" sz="2800" kern="1200" dirty="0"/>
        </a:p>
      </dsp:txBody>
      <dsp:txXfrm>
        <a:off x="561988" y="1362210"/>
        <a:ext cx="4990931" cy="1058878"/>
      </dsp:txXfrm>
    </dsp:sp>
    <dsp:sp modelId="{54542E31-50B3-4137-9F66-7590A9F07ED3}">
      <dsp:nvSpPr>
        <dsp:cNvPr id="0" name=""/>
        <dsp:cNvSpPr/>
      </dsp:nvSpPr>
      <dsp:spPr>
        <a:xfrm>
          <a:off x="1050194" y="2658535"/>
          <a:ext cx="6316960" cy="1124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smtClean="0">
              <a:effectLst/>
              <a:latin typeface="Calibri" panose="020F0502020204030204" pitchFamily="34" charset="0"/>
              <a:ea typeface="MS Mincho"/>
              <a:cs typeface="Times New Roman"/>
            </a:rPr>
            <a:t>Confirmación o Reprobación de las respuestas del C.I. mediante el desarrollo de los Procedimientos de Auditoría</a:t>
          </a:r>
          <a:endParaRPr lang="es-MX" sz="2100" kern="1200" dirty="0"/>
        </a:p>
      </dsp:txBody>
      <dsp:txXfrm>
        <a:off x="1083137" y="2691478"/>
        <a:ext cx="4998827" cy="1058878"/>
      </dsp:txXfrm>
    </dsp:sp>
    <dsp:sp modelId="{D84168DB-944A-4A85-9149-EF3EAE2E2422}">
      <dsp:nvSpPr>
        <dsp:cNvPr id="0" name=""/>
        <dsp:cNvSpPr/>
      </dsp:nvSpPr>
      <dsp:spPr>
        <a:xfrm>
          <a:off x="1579239" y="3987803"/>
          <a:ext cx="6316960" cy="1124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effectLst/>
              <a:latin typeface="Calibri" panose="020F0502020204030204" pitchFamily="34" charset="0"/>
              <a:ea typeface="MS Mincho"/>
              <a:cs typeface="Times New Roman"/>
            </a:rPr>
            <a:t>Calificación del Control Interno</a:t>
          </a:r>
          <a:endParaRPr lang="es-MX" sz="2800" kern="1200" dirty="0"/>
        </a:p>
      </dsp:txBody>
      <dsp:txXfrm>
        <a:off x="1612182" y="4020746"/>
        <a:ext cx="4990931" cy="1058878"/>
      </dsp:txXfrm>
    </dsp:sp>
    <dsp:sp modelId="{7828FD3B-E1DE-4FF8-B89E-19C9D55E3D60}">
      <dsp:nvSpPr>
        <dsp:cNvPr id="0" name=""/>
        <dsp:cNvSpPr/>
      </dsp:nvSpPr>
      <dsp:spPr>
        <a:xfrm>
          <a:off x="5585862" y="861467"/>
          <a:ext cx="731097" cy="7310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MX" sz="3500" kern="1200" dirty="0"/>
        </a:p>
      </dsp:txBody>
      <dsp:txXfrm>
        <a:off x="5750359" y="861467"/>
        <a:ext cx="402103" cy="550150"/>
      </dsp:txXfrm>
    </dsp:sp>
    <dsp:sp modelId="{CA05D2CE-0AAB-4865-98D3-6F3D042DAEE5}">
      <dsp:nvSpPr>
        <dsp:cNvPr id="0" name=""/>
        <dsp:cNvSpPr/>
      </dsp:nvSpPr>
      <dsp:spPr>
        <a:xfrm>
          <a:off x="6114908" y="2190735"/>
          <a:ext cx="731097" cy="7310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MX" sz="3500" kern="1200" dirty="0"/>
        </a:p>
      </dsp:txBody>
      <dsp:txXfrm>
        <a:off x="6279405" y="2190735"/>
        <a:ext cx="402103" cy="550150"/>
      </dsp:txXfrm>
    </dsp:sp>
    <dsp:sp modelId="{CC62D12C-1BDE-4584-9320-2299AF31506D}">
      <dsp:nvSpPr>
        <dsp:cNvPr id="0" name=""/>
        <dsp:cNvSpPr/>
      </dsp:nvSpPr>
      <dsp:spPr>
        <a:xfrm>
          <a:off x="6636057" y="3520003"/>
          <a:ext cx="731097" cy="7310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MX" sz="3500" kern="1200" dirty="0"/>
        </a:p>
      </dsp:txBody>
      <dsp:txXfrm>
        <a:off x="6800554" y="3520003"/>
        <a:ext cx="402103" cy="550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8705D-1393-407A-B2D2-D12140A96DA7}">
      <dsp:nvSpPr>
        <dsp:cNvPr id="0" name=""/>
        <dsp:cNvSpPr/>
      </dsp:nvSpPr>
      <dsp:spPr>
        <a:xfrm>
          <a:off x="2936401" y="2480268"/>
          <a:ext cx="1201171" cy="1297037"/>
        </a:xfrm>
        <a:custGeom>
          <a:avLst/>
          <a:gdLst/>
          <a:ahLst/>
          <a:cxnLst/>
          <a:rect l="0" t="0" r="0" b="0"/>
          <a:pathLst>
            <a:path>
              <a:moveTo>
                <a:pt x="0" y="0"/>
              </a:moveTo>
              <a:lnTo>
                <a:pt x="600585" y="0"/>
              </a:lnTo>
              <a:lnTo>
                <a:pt x="600585" y="1297037"/>
              </a:lnTo>
              <a:lnTo>
                <a:pt x="1201171" y="1297037"/>
              </a:lnTo>
            </a:path>
          </a:pathLst>
        </a:custGeom>
        <a:noFill/>
        <a:ln w="25400" cap="flat" cmpd="sng" algn="ctr">
          <a:solidFill>
            <a:schemeClr val="accent1">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dirty="0"/>
        </a:p>
      </dsp:txBody>
      <dsp:txXfrm>
        <a:off x="3492791" y="3084592"/>
        <a:ext cx="88390" cy="88390"/>
      </dsp:txXfrm>
    </dsp:sp>
    <dsp:sp modelId="{B228FAB1-67F5-428E-AEF3-72C091D438CC}">
      <dsp:nvSpPr>
        <dsp:cNvPr id="0" name=""/>
        <dsp:cNvSpPr/>
      </dsp:nvSpPr>
      <dsp:spPr>
        <a:xfrm>
          <a:off x="2936401" y="2434548"/>
          <a:ext cx="1201171" cy="91440"/>
        </a:xfrm>
        <a:custGeom>
          <a:avLst/>
          <a:gdLst/>
          <a:ahLst/>
          <a:cxnLst/>
          <a:rect l="0" t="0" r="0" b="0"/>
          <a:pathLst>
            <a:path>
              <a:moveTo>
                <a:pt x="0" y="45720"/>
              </a:moveTo>
              <a:lnTo>
                <a:pt x="600585" y="45720"/>
              </a:lnTo>
              <a:lnTo>
                <a:pt x="600585" y="126336"/>
              </a:lnTo>
              <a:lnTo>
                <a:pt x="1201171" y="126336"/>
              </a:lnTo>
            </a:path>
          </a:pathLst>
        </a:custGeom>
        <a:noFill/>
        <a:ln w="25400" cap="flat" cmpd="sng" algn="ctr">
          <a:solidFill>
            <a:schemeClr val="accent1">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3506890" y="2450171"/>
        <a:ext cx="60193" cy="60193"/>
      </dsp:txXfrm>
    </dsp:sp>
    <dsp:sp modelId="{24245CF5-E85E-4841-A1A4-C5FE5CAD6A49}">
      <dsp:nvSpPr>
        <dsp:cNvPr id="0" name=""/>
        <dsp:cNvSpPr/>
      </dsp:nvSpPr>
      <dsp:spPr>
        <a:xfrm>
          <a:off x="2936401" y="1344464"/>
          <a:ext cx="1201171" cy="1135803"/>
        </a:xfrm>
        <a:custGeom>
          <a:avLst/>
          <a:gdLst/>
          <a:ahLst/>
          <a:cxnLst/>
          <a:rect l="0" t="0" r="0" b="0"/>
          <a:pathLst>
            <a:path>
              <a:moveTo>
                <a:pt x="0" y="1135803"/>
              </a:moveTo>
              <a:lnTo>
                <a:pt x="600585" y="1135803"/>
              </a:lnTo>
              <a:lnTo>
                <a:pt x="600585" y="0"/>
              </a:lnTo>
              <a:lnTo>
                <a:pt x="1201171" y="0"/>
              </a:lnTo>
            </a:path>
          </a:pathLst>
        </a:custGeom>
        <a:noFill/>
        <a:ln w="25400" cap="flat" cmpd="sng" algn="ctr">
          <a:solidFill>
            <a:schemeClr val="accent1">
              <a:tint val="99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dirty="0"/>
        </a:p>
      </dsp:txBody>
      <dsp:txXfrm>
        <a:off x="3495658" y="1871038"/>
        <a:ext cx="82656" cy="82656"/>
      </dsp:txXfrm>
    </dsp:sp>
    <dsp:sp modelId="{5E3488A1-D0AF-4B86-90EF-27E11C3B4B7D}">
      <dsp:nvSpPr>
        <dsp:cNvPr id="0" name=""/>
        <dsp:cNvSpPr/>
      </dsp:nvSpPr>
      <dsp:spPr>
        <a:xfrm>
          <a:off x="360042" y="1224149"/>
          <a:ext cx="2640477" cy="2512239"/>
        </a:xfrm>
        <a:prstGeom prst="rect">
          <a:avLst/>
        </a:prstGeom>
        <a:no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MX" sz="3500" b="1" kern="1200" dirty="0" smtClean="0">
              <a:solidFill>
                <a:schemeClr val="accent2"/>
              </a:solidFill>
            </a:rPr>
            <a:t>Distribución de los recursos del fondo</a:t>
          </a:r>
          <a:endParaRPr lang="es-MX" sz="3500" b="1" kern="1200" dirty="0">
            <a:solidFill>
              <a:schemeClr val="accent2"/>
            </a:solidFill>
          </a:endParaRPr>
        </a:p>
      </dsp:txBody>
      <dsp:txXfrm>
        <a:off x="360042" y="1224149"/>
        <a:ext cx="2640477" cy="2512239"/>
      </dsp:txXfrm>
    </dsp:sp>
    <dsp:sp modelId="{410EA09D-54D5-4F08-956B-3E81DAFE0362}">
      <dsp:nvSpPr>
        <dsp:cNvPr id="0" name=""/>
        <dsp:cNvSpPr/>
      </dsp:nvSpPr>
      <dsp:spPr>
        <a:xfrm>
          <a:off x="4137572" y="857896"/>
          <a:ext cx="3191887" cy="973136"/>
        </a:xfrm>
        <a:prstGeom prst="rect">
          <a:avLst/>
        </a:prstGeom>
        <a:solidFill>
          <a:schemeClr val="accent1"/>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MX" sz="3500" kern="1200" dirty="0" smtClean="0"/>
            <a:t>Fórmula</a:t>
          </a:r>
          <a:endParaRPr lang="es-MX" sz="3500" kern="1200" dirty="0"/>
        </a:p>
      </dsp:txBody>
      <dsp:txXfrm>
        <a:off x="4137572" y="857896"/>
        <a:ext cx="3191887" cy="973136"/>
      </dsp:txXfrm>
    </dsp:sp>
    <dsp:sp modelId="{F1018088-ADF6-406C-A800-01C4B0585897}">
      <dsp:nvSpPr>
        <dsp:cNvPr id="0" name=""/>
        <dsp:cNvSpPr/>
      </dsp:nvSpPr>
      <dsp:spPr>
        <a:xfrm>
          <a:off x="4137572" y="2074317"/>
          <a:ext cx="3191887" cy="973136"/>
        </a:xfrm>
        <a:prstGeom prst="rect">
          <a:avLst/>
        </a:prstGeom>
        <a:solidFill>
          <a:schemeClr val="accent1"/>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MX" sz="3500" kern="1200" dirty="0" smtClean="0"/>
            <a:t>Publicación</a:t>
          </a:r>
          <a:endParaRPr lang="es-MX" sz="3500" kern="1200" dirty="0"/>
        </a:p>
      </dsp:txBody>
      <dsp:txXfrm>
        <a:off x="4137572" y="2074317"/>
        <a:ext cx="3191887" cy="973136"/>
      </dsp:txXfrm>
    </dsp:sp>
    <dsp:sp modelId="{879BD91F-E34D-4A63-AABE-3A36E70A240C}">
      <dsp:nvSpPr>
        <dsp:cNvPr id="0" name=""/>
        <dsp:cNvSpPr/>
      </dsp:nvSpPr>
      <dsp:spPr>
        <a:xfrm>
          <a:off x="4137572" y="3290737"/>
          <a:ext cx="3191887" cy="973136"/>
        </a:xfrm>
        <a:prstGeom prst="rect">
          <a:avLst/>
        </a:prstGeom>
        <a:solidFill>
          <a:schemeClr val="accent1"/>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MX" sz="3500" kern="1200" dirty="0" smtClean="0"/>
            <a:t>Entrega de los recursos</a:t>
          </a:r>
          <a:endParaRPr lang="es-MX" sz="3500" kern="1200" dirty="0"/>
        </a:p>
      </dsp:txBody>
      <dsp:txXfrm>
        <a:off x="4137572" y="3290737"/>
        <a:ext cx="3191887" cy="973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9090B-5195-4709-8D3E-4B0333F64E4B}">
      <dsp:nvSpPr>
        <dsp:cNvPr id="0" name=""/>
        <dsp:cNvSpPr/>
      </dsp:nvSpPr>
      <dsp:spPr>
        <a:xfrm>
          <a:off x="0" y="0"/>
          <a:ext cx="6316960" cy="1124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363538" lvl="0" indent="-363538" algn="just" defTabSz="1244600">
            <a:lnSpc>
              <a:spcPct val="90000"/>
            </a:lnSpc>
            <a:spcBef>
              <a:spcPct val="0"/>
            </a:spcBef>
            <a:spcAft>
              <a:spcPct val="35000"/>
            </a:spcAft>
          </a:pPr>
          <a:r>
            <a:rPr lang="es-MX" sz="2800" b="1" kern="1200" dirty="0" smtClean="0">
              <a:effectLst/>
              <a:latin typeface="Calibri" panose="020F0502020204030204" pitchFamily="34" charset="0"/>
              <a:ea typeface="MS Mincho"/>
              <a:cs typeface="Times New Roman"/>
            </a:rPr>
            <a:t>a) Publicación del Calendario de enteros en el Periódico Oficial (Acuerdo de distribución)</a:t>
          </a:r>
          <a:endParaRPr lang="es-MX" sz="2800" kern="1200" dirty="0"/>
        </a:p>
      </dsp:txBody>
      <dsp:txXfrm>
        <a:off x="32943" y="32943"/>
        <a:ext cx="5008208" cy="1058878"/>
      </dsp:txXfrm>
    </dsp:sp>
    <dsp:sp modelId="{4F794B05-2E10-4762-8014-F98860041380}">
      <dsp:nvSpPr>
        <dsp:cNvPr id="0" name=""/>
        <dsp:cNvSpPr/>
      </dsp:nvSpPr>
      <dsp:spPr>
        <a:xfrm>
          <a:off x="529045" y="1329267"/>
          <a:ext cx="6316960" cy="1124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MX" sz="2800" b="1" kern="1200" dirty="0" smtClean="0">
              <a:latin typeface="Calibri" panose="020F0502020204030204" pitchFamily="34" charset="0"/>
              <a:ea typeface="MS Mincho"/>
              <a:cs typeface="Times New Roman"/>
            </a:rPr>
            <a:t>b) Estados de Cuenta Bancarios</a:t>
          </a:r>
          <a:endParaRPr lang="es-MX" sz="2800" kern="1200" dirty="0"/>
        </a:p>
      </dsp:txBody>
      <dsp:txXfrm>
        <a:off x="561988" y="1362210"/>
        <a:ext cx="4990931" cy="1058878"/>
      </dsp:txXfrm>
    </dsp:sp>
    <dsp:sp modelId="{54542E31-50B3-4137-9F66-7590A9F07ED3}">
      <dsp:nvSpPr>
        <dsp:cNvPr id="0" name=""/>
        <dsp:cNvSpPr/>
      </dsp:nvSpPr>
      <dsp:spPr>
        <a:xfrm>
          <a:off x="1050194" y="2658535"/>
          <a:ext cx="6316960" cy="1124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MX" sz="2800" b="1" kern="1200" dirty="0" smtClean="0">
              <a:effectLst/>
              <a:latin typeface="Calibri" panose="020F0502020204030204" pitchFamily="34" charset="0"/>
              <a:ea typeface="MS Mincho"/>
              <a:cs typeface="Times New Roman"/>
            </a:rPr>
            <a:t>c) Recibos Oficiales</a:t>
          </a:r>
          <a:endParaRPr lang="es-MX" sz="2800" kern="1200" dirty="0"/>
        </a:p>
      </dsp:txBody>
      <dsp:txXfrm>
        <a:off x="1083137" y="2691478"/>
        <a:ext cx="4998827" cy="1058878"/>
      </dsp:txXfrm>
    </dsp:sp>
    <dsp:sp modelId="{D84168DB-944A-4A85-9149-EF3EAE2E2422}">
      <dsp:nvSpPr>
        <dsp:cNvPr id="0" name=""/>
        <dsp:cNvSpPr/>
      </dsp:nvSpPr>
      <dsp:spPr>
        <a:xfrm>
          <a:off x="1579239" y="3987803"/>
          <a:ext cx="6316960" cy="1124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3538" lvl="0" indent="-363538" algn="just" defTabSz="1066800">
            <a:lnSpc>
              <a:spcPct val="90000"/>
            </a:lnSpc>
            <a:spcBef>
              <a:spcPct val="0"/>
            </a:spcBef>
            <a:spcAft>
              <a:spcPct val="35000"/>
            </a:spcAft>
          </a:pPr>
          <a:r>
            <a:rPr lang="es-MX" sz="2400" b="1" kern="1200" dirty="0" smtClean="0">
              <a:effectLst/>
              <a:latin typeface="Calibri" panose="020F0502020204030204" pitchFamily="34" charset="0"/>
              <a:ea typeface="MS Mincho"/>
              <a:cs typeface="Times New Roman"/>
            </a:rPr>
            <a:t>d) Elaboración de Cédulas de trabajo y Determinación del Resultado</a:t>
          </a:r>
          <a:endParaRPr lang="es-MX" sz="2400" kern="1200" dirty="0"/>
        </a:p>
      </dsp:txBody>
      <dsp:txXfrm>
        <a:off x="1612182" y="4020746"/>
        <a:ext cx="4990931" cy="1058878"/>
      </dsp:txXfrm>
    </dsp:sp>
    <dsp:sp modelId="{7828FD3B-E1DE-4FF8-B89E-19C9D55E3D60}">
      <dsp:nvSpPr>
        <dsp:cNvPr id="0" name=""/>
        <dsp:cNvSpPr/>
      </dsp:nvSpPr>
      <dsp:spPr>
        <a:xfrm>
          <a:off x="5585862" y="861467"/>
          <a:ext cx="731097" cy="7310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MX" sz="3500" kern="1200" dirty="0"/>
        </a:p>
      </dsp:txBody>
      <dsp:txXfrm>
        <a:off x="5750359" y="861467"/>
        <a:ext cx="402103" cy="550150"/>
      </dsp:txXfrm>
    </dsp:sp>
    <dsp:sp modelId="{CA05D2CE-0AAB-4865-98D3-6F3D042DAEE5}">
      <dsp:nvSpPr>
        <dsp:cNvPr id="0" name=""/>
        <dsp:cNvSpPr/>
      </dsp:nvSpPr>
      <dsp:spPr>
        <a:xfrm>
          <a:off x="6114908" y="2190735"/>
          <a:ext cx="731097" cy="7310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MX" sz="3500" kern="1200" dirty="0"/>
        </a:p>
      </dsp:txBody>
      <dsp:txXfrm>
        <a:off x="6279405" y="2190735"/>
        <a:ext cx="402103" cy="550150"/>
      </dsp:txXfrm>
    </dsp:sp>
    <dsp:sp modelId="{CC62D12C-1BDE-4584-9320-2299AF31506D}">
      <dsp:nvSpPr>
        <dsp:cNvPr id="0" name=""/>
        <dsp:cNvSpPr/>
      </dsp:nvSpPr>
      <dsp:spPr>
        <a:xfrm>
          <a:off x="6636057" y="3520003"/>
          <a:ext cx="731097" cy="7310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MX" sz="3500" kern="1200" dirty="0"/>
        </a:p>
      </dsp:txBody>
      <dsp:txXfrm>
        <a:off x="6800554" y="3520003"/>
        <a:ext cx="402103" cy="550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9090B-5195-4709-8D3E-4B0333F64E4B}">
      <dsp:nvSpPr>
        <dsp:cNvPr id="0" name=""/>
        <dsp:cNvSpPr/>
      </dsp:nvSpPr>
      <dsp:spPr>
        <a:xfrm>
          <a:off x="0" y="0"/>
          <a:ext cx="6316960" cy="1045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effectLst/>
              <a:latin typeface="Calibri" panose="020F0502020204030204" pitchFamily="34" charset="0"/>
              <a:ea typeface="MS Mincho"/>
              <a:cs typeface="Times New Roman"/>
            </a:rPr>
            <a:t>Adjudicación de Obras</a:t>
          </a:r>
          <a:endParaRPr lang="es-MX" sz="2800" kern="1200" dirty="0"/>
        </a:p>
      </dsp:txBody>
      <dsp:txXfrm>
        <a:off x="30623" y="30623"/>
        <a:ext cx="5100374" cy="984309"/>
      </dsp:txXfrm>
    </dsp:sp>
    <dsp:sp modelId="{4F794B05-2E10-4762-8014-F98860041380}">
      <dsp:nvSpPr>
        <dsp:cNvPr id="0" name=""/>
        <dsp:cNvSpPr/>
      </dsp:nvSpPr>
      <dsp:spPr>
        <a:xfrm>
          <a:off x="529045" y="1235657"/>
          <a:ext cx="6316960" cy="1045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latin typeface="Calibri" panose="020F0502020204030204" pitchFamily="34" charset="0"/>
              <a:ea typeface="MS Mincho"/>
              <a:cs typeface="Times New Roman"/>
            </a:rPr>
            <a:t>Contratos de Obra y Actas de Entrega-recepción</a:t>
          </a:r>
          <a:endParaRPr lang="es-MX" sz="2800" kern="1200" dirty="0"/>
        </a:p>
      </dsp:txBody>
      <dsp:txXfrm>
        <a:off x="559668" y="1266280"/>
        <a:ext cx="5047057" cy="984309"/>
      </dsp:txXfrm>
    </dsp:sp>
    <dsp:sp modelId="{54542E31-50B3-4137-9F66-7590A9F07ED3}">
      <dsp:nvSpPr>
        <dsp:cNvPr id="0" name=""/>
        <dsp:cNvSpPr/>
      </dsp:nvSpPr>
      <dsp:spPr>
        <a:xfrm>
          <a:off x="1050194" y="2471314"/>
          <a:ext cx="6316960" cy="1045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effectLst/>
              <a:latin typeface="Calibri" panose="020F0502020204030204" pitchFamily="34" charset="0"/>
              <a:ea typeface="MS Mincho"/>
              <a:cs typeface="Times New Roman"/>
            </a:rPr>
            <a:t>Amortización de anticipos</a:t>
          </a:r>
          <a:endParaRPr lang="es-MX" sz="2800" kern="1200" dirty="0"/>
        </a:p>
      </dsp:txBody>
      <dsp:txXfrm>
        <a:off x="1080817" y="2501937"/>
        <a:ext cx="5054953" cy="984309"/>
      </dsp:txXfrm>
    </dsp:sp>
    <dsp:sp modelId="{D84168DB-944A-4A85-9149-EF3EAE2E2422}">
      <dsp:nvSpPr>
        <dsp:cNvPr id="0" name=""/>
        <dsp:cNvSpPr/>
      </dsp:nvSpPr>
      <dsp:spPr>
        <a:xfrm>
          <a:off x="1579239" y="3706971"/>
          <a:ext cx="6316960" cy="1045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effectLst/>
              <a:latin typeface="Calibri" panose="020F0502020204030204" pitchFamily="34" charset="0"/>
              <a:ea typeface="MS Mincho"/>
              <a:cs typeface="Times New Roman"/>
            </a:rPr>
            <a:t>Verificación Física de las Obras </a:t>
          </a:r>
          <a:endParaRPr lang="es-MX" sz="2800" kern="1200" dirty="0"/>
        </a:p>
      </dsp:txBody>
      <dsp:txXfrm>
        <a:off x="1609862" y="3737594"/>
        <a:ext cx="5047057" cy="984309"/>
      </dsp:txXfrm>
    </dsp:sp>
    <dsp:sp modelId="{7828FD3B-E1DE-4FF8-B89E-19C9D55E3D60}">
      <dsp:nvSpPr>
        <dsp:cNvPr id="0" name=""/>
        <dsp:cNvSpPr/>
      </dsp:nvSpPr>
      <dsp:spPr>
        <a:xfrm>
          <a:off x="5637348" y="800800"/>
          <a:ext cx="679611" cy="6796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MX" sz="3200" kern="1200" dirty="0"/>
        </a:p>
      </dsp:txBody>
      <dsp:txXfrm>
        <a:off x="5790260" y="800800"/>
        <a:ext cx="373787" cy="511407"/>
      </dsp:txXfrm>
    </dsp:sp>
    <dsp:sp modelId="{CA05D2CE-0AAB-4865-98D3-6F3D042DAEE5}">
      <dsp:nvSpPr>
        <dsp:cNvPr id="0" name=""/>
        <dsp:cNvSpPr/>
      </dsp:nvSpPr>
      <dsp:spPr>
        <a:xfrm>
          <a:off x="6166394" y="2036457"/>
          <a:ext cx="679611" cy="6796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MX" sz="3200" kern="1200" dirty="0"/>
        </a:p>
      </dsp:txBody>
      <dsp:txXfrm>
        <a:off x="6319306" y="2036457"/>
        <a:ext cx="373787" cy="511407"/>
      </dsp:txXfrm>
    </dsp:sp>
    <dsp:sp modelId="{CC62D12C-1BDE-4584-9320-2299AF31506D}">
      <dsp:nvSpPr>
        <dsp:cNvPr id="0" name=""/>
        <dsp:cNvSpPr/>
      </dsp:nvSpPr>
      <dsp:spPr>
        <a:xfrm>
          <a:off x="6687543" y="3272114"/>
          <a:ext cx="679611" cy="6796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MX" sz="3200" kern="1200" dirty="0"/>
        </a:p>
      </dsp:txBody>
      <dsp:txXfrm>
        <a:off x="6840455" y="3272114"/>
        <a:ext cx="373787" cy="51140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5E76CBF-73A5-4F76-81ED-E9E29609FC1F}" type="datetimeFigureOut">
              <a:rPr lang="es-MX" smtClean="0"/>
              <a:t>16/03/2017</a:t>
            </a:fld>
            <a:endParaRPr lang="es-MX" dirty="0"/>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53ED30C4-D4DC-4F20-925A-31C8D9629FD9}" type="slidenum">
              <a:rPr lang="es-MX" smtClean="0"/>
              <a:t>‹Nº›</a:t>
            </a:fld>
            <a:endParaRPr lang="es-MX" dirty="0"/>
          </a:p>
        </p:txBody>
      </p:sp>
    </p:spTree>
    <p:extLst>
      <p:ext uri="{BB962C8B-B14F-4D97-AF65-F5344CB8AC3E}">
        <p14:creationId xmlns:p14="http://schemas.microsoft.com/office/powerpoint/2010/main" val="1715638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03167B1B-3DDA-41FC-9AB7-77D7E189D081}" type="datetimeFigureOut">
              <a:rPr lang="es-MX" smtClean="0"/>
              <a:t>16/03/2017</a:t>
            </a:fld>
            <a:endParaRPr lang="es-MX"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77C5545-C7DF-4C9D-B70C-6A222FC0A037}" type="slidenum">
              <a:rPr lang="es-MX" smtClean="0"/>
              <a:t>‹Nº›</a:t>
            </a:fld>
            <a:endParaRPr lang="es-MX" dirty="0"/>
          </a:p>
        </p:txBody>
      </p:sp>
    </p:spTree>
    <p:extLst>
      <p:ext uri="{BB962C8B-B14F-4D97-AF65-F5344CB8AC3E}">
        <p14:creationId xmlns:p14="http://schemas.microsoft.com/office/powerpoint/2010/main" val="29648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Checar de donde</a:t>
            </a:r>
            <a:r>
              <a:rPr lang="es-MX" baseline="0" dirty="0" smtClean="0"/>
              <a:t> lo sacaron</a:t>
            </a:r>
            <a:endParaRPr lang="es-MX" dirty="0"/>
          </a:p>
        </p:txBody>
      </p:sp>
      <p:sp>
        <p:nvSpPr>
          <p:cNvPr id="4" name="3 Marcador de número de diapositiva"/>
          <p:cNvSpPr>
            <a:spLocks noGrp="1"/>
          </p:cNvSpPr>
          <p:nvPr>
            <p:ph type="sldNum" sz="quarter" idx="10"/>
          </p:nvPr>
        </p:nvSpPr>
        <p:spPr/>
        <p:txBody>
          <a:bodyPr/>
          <a:lstStyle/>
          <a:p>
            <a:pPr>
              <a:defRPr/>
            </a:pPr>
            <a:fld id="{F10CE85B-6248-4C4D-A46D-441FD51E74C4}" type="slidenum">
              <a:rPr lang="es-MX" smtClean="0"/>
              <a:pPr>
                <a:defRPr/>
              </a:pPr>
              <a:t>2</a:t>
            </a:fld>
            <a:endParaRPr lang="es-MX" dirty="0"/>
          </a:p>
        </p:txBody>
      </p:sp>
    </p:spTree>
    <p:extLst>
      <p:ext uri="{BB962C8B-B14F-4D97-AF65-F5344CB8AC3E}">
        <p14:creationId xmlns:p14="http://schemas.microsoft.com/office/powerpoint/2010/main" val="3892824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5 Imagen" descr="cuadro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16888" y="0"/>
            <a:ext cx="1027112"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descr="color.wm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2438" y="357188"/>
            <a:ext cx="26908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lvl1pPr>
              <a:defRPr>
                <a:solidFill>
                  <a:srgbClr val="00204E"/>
                </a:solidFill>
              </a:defRPr>
            </a:lvl1pPr>
          </a:lstStyle>
          <a:p>
            <a:r>
              <a:rPr lang="es-ES"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114436"/>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dirty="0"/>
          </a:p>
        </p:txBody>
      </p:sp>
      <p:sp>
        <p:nvSpPr>
          <p:cNvPr id="7" name="4 Marcador de pie de página"/>
          <p:cNvSpPr>
            <a:spLocks noGrp="1"/>
          </p:cNvSpPr>
          <p:nvPr>
            <p:ph type="ftr" sz="quarter" idx="10"/>
          </p:nvPr>
        </p:nvSpPr>
        <p:spPr>
          <a:xfrm>
            <a:off x="2857500" y="5214938"/>
            <a:ext cx="2895600" cy="365125"/>
          </a:xfrm>
        </p:spPr>
        <p:txBody>
          <a:bodyPr/>
          <a:lstStyle>
            <a:lvl1pPr>
              <a:defRPr/>
            </a:lvl1pPr>
          </a:lstStyle>
          <a:p>
            <a:pPr>
              <a:defRPr/>
            </a:pPr>
            <a:endParaRPr lang="es-MX" dirty="0"/>
          </a:p>
        </p:txBody>
      </p:sp>
    </p:spTree>
    <p:extLst>
      <p:ext uri="{BB962C8B-B14F-4D97-AF65-F5344CB8AC3E}">
        <p14:creationId xmlns:p14="http://schemas.microsoft.com/office/powerpoint/2010/main" val="32971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0" cy="54419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1"/>
            <a:ext cx="3008313" cy="42799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dirty="0"/>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4D5AE234-B276-4F2F-964D-8473859727DF}"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83547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MX"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dirty="0"/>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310B3E49-9499-477B-8B8E-9B7049877516}"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345667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6"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dirty="0"/>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00079B6E-F162-44A8-8D81-24FD9BCC4F43}"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368741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a:off x="8475663" y="117475"/>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36894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3 Marcador de pie de página"/>
          <p:cNvSpPr>
            <a:spLocks noGrp="1"/>
          </p:cNvSpPr>
          <p:nvPr>
            <p:ph type="ftr" sz="quarter" idx="10"/>
          </p:nvPr>
        </p:nvSpPr>
        <p:spPr>
          <a:xfrm>
            <a:off x="214313" y="5786438"/>
            <a:ext cx="6143625" cy="365125"/>
          </a:xfrm>
        </p:spPr>
        <p:txBody>
          <a:bodyPr/>
          <a:lstStyle>
            <a:lvl1pPr algn="l">
              <a:defRPr sz="1050">
                <a:solidFill>
                  <a:srgbClr val="5F5F5F"/>
                </a:solidFill>
                <a:latin typeface="+mn-lt"/>
              </a:defRPr>
            </a:lvl1pPr>
          </a:lstStyle>
          <a:p>
            <a:pPr>
              <a:defRPr/>
            </a:pPr>
            <a:endParaRPr lang="es-MX" dirty="0"/>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F445BCAF-4FFA-4652-B03D-A31479FA1C7B}"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7082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714348" y="71414"/>
            <a:ext cx="8143932" cy="1143000"/>
          </a:xfrm>
        </p:spPr>
        <p:txBody>
          <a:bodyPr>
            <a:noAutofit/>
          </a:bodyPr>
          <a:lstStyle>
            <a:lvl1pPr algn="l">
              <a:defRPr sz="3600">
                <a:solidFill>
                  <a:srgbClr val="00204E"/>
                </a:solidFill>
                <a:latin typeface="Arial Black" pitchFamily="34" charset="0"/>
              </a:defRPr>
            </a:lvl1pPr>
          </a:lstStyle>
          <a:p>
            <a:r>
              <a:rPr lang="es-ES"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dirty="0"/>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1B5A07A9-7349-4660-A35B-E124522513D6}"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363936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defRPr>
                <a:solidFill>
                  <a:srgbClr val="00204E"/>
                </a:solidFill>
              </a:defRPr>
            </a:lvl1pPr>
          </a:lstStyle>
          <a:p>
            <a:r>
              <a:rPr lang="es-ES"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dirty="0"/>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AEFF2215-BAFA-4E39-8287-0162AD57BA91}"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111578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defRPr>
                <a:solidFill>
                  <a:srgbClr val="00204E"/>
                </a:solidFill>
              </a:defRPr>
            </a:lvl1pPr>
          </a:lstStyle>
          <a:p>
            <a:r>
              <a:rPr lang="es-ES" smtClean="0"/>
              <a:t>Haga clic para modificar el estilo de título del patrón</a:t>
            </a:r>
            <a:endParaRPr lang="es-MX" dirty="0"/>
          </a:p>
        </p:txBody>
      </p:sp>
      <p:sp>
        <p:nvSpPr>
          <p:cNvPr id="3" name="2 Marcador de contenido"/>
          <p:cNvSpPr>
            <a:spLocks noGrp="1"/>
          </p:cNvSpPr>
          <p:nvPr>
            <p:ph idx="1"/>
          </p:nvPr>
        </p:nvSpPr>
        <p:spPr>
          <a:xfrm>
            <a:off x="457200" y="1600201"/>
            <a:ext cx="8229600" cy="4114816"/>
          </a:xfrm>
        </p:spPr>
        <p:txBody>
          <a:bodyPr/>
          <a:lstStyle>
            <a:lvl1pPr>
              <a:defRPr sz="3000" baseline="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6"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dirty="0"/>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E5ED6EAC-EF37-4667-BE37-9D7E355B3773}"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103175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5 Imagen" descr="cuadro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16888" y="0"/>
            <a:ext cx="1027112"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Imagen" descr="color.wm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2438" y="357188"/>
            <a:ext cx="26908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28596" y="1857364"/>
            <a:ext cx="7772400" cy="1857388"/>
          </a:xfrm>
        </p:spPr>
        <p:txBody>
          <a:bodyPr anchor="t"/>
          <a:lstStyle>
            <a:lvl1pPr algn="l">
              <a:defRPr sz="3600" b="1" cap="all"/>
            </a:lvl1pPr>
          </a:lstStyle>
          <a:p>
            <a:r>
              <a:rPr lang="es-ES" smtClean="0"/>
              <a:t>Haga clic para modificar el estilo de título del patrón</a:t>
            </a:r>
            <a:endParaRPr lang="es-MX" dirty="0"/>
          </a:p>
        </p:txBody>
      </p:sp>
      <p:sp>
        <p:nvSpPr>
          <p:cNvPr id="3" name="2 Marcador de texto"/>
          <p:cNvSpPr>
            <a:spLocks noGrp="1"/>
          </p:cNvSpPr>
          <p:nvPr>
            <p:ph type="body" idx="1"/>
          </p:nvPr>
        </p:nvSpPr>
        <p:spPr>
          <a:xfrm>
            <a:off x="428596" y="4071942"/>
            <a:ext cx="7772400" cy="5000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4 Marcador de pie de página"/>
          <p:cNvSpPr>
            <a:spLocks noGrp="1"/>
          </p:cNvSpPr>
          <p:nvPr>
            <p:ph type="ftr" sz="quarter" idx="10"/>
          </p:nvPr>
        </p:nvSpPr>
        <p:spPr>
          <a:xfrm>
            <a:off x="3124200" y="5572125"/>
            <a:ext cx="2895600" cy="365125"/>
          </a:xfrm>
        </p:spPr>
        <p:txBody>
          <a:bodyPr/>
          <a:lstStyle>
            <a:lvl1pPr>
              <a:defRPr/>
            </a:lvl1pPr>
          </a:lstStyle>
          <a:p>
            <a:pPr>
              <a:defRPr/>
            </a:pPr>
            <a:endParaRPr lang="es-MX" dirty="0"/>
          </a:p>
        </p:txBody>
      </p:sp>
    </p:spTree>
    <p:extLst>
      <p:ext uri="{BB962C8B-B14F-4D97-AF65-F5344CB8AC3E}">
        <p14:creationId xmlns:p14="http://schemas.microsoft.com/office/powerpoint/2010/main" val="354449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4" name="3 Marcador de contenido"/>
          <p:cNvSpPr>
            <a:spLocks noGrp="1"/>
          </p:cNvSpPr>
          <p:nvPr>
            <p:ph sz="half" idx="2"/>
          </p:nvPr>
        </p:nvSpPr>
        <p:spPr>
          <a:xfrm>
            <a:off x="4648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dirty="0"/>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50315397-2703-4C1C-8796-5AB900C5ADEE}"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355031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pic>
        <p:nvPicPr>
          <p:cNvPr id="7"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714348" y="-24"/>
            <a:ext cx="7858180" cy="1143000"/>
          </a:xfrm>
        </p:spPr>
        <p:txBody>
          <a:bodyPr/>
          <a:lstStyle>
            <a:lvl1pPr>
              <a:defRPr sz="3200"/>
            </a:lvl1pPr>
          </a:lstStyle>
          <a:p>
            <a:r>
              <a:rPr lang="es-ES" smtClean="0"/>
              <a:t>Haga clic para modificar el estilo de título del patrón</a:t>
            </a:r>
            <a:endParaRPr lang="es-MX" dirty="0"/>
          </a:p>
        </p:txBody>
      </p:sp>
      <p:sp>
        <p:nvSpPr>
          <p:cNvPr id="3" name="2 Marcador de texto"/>
          <p:cNvSpPr>
            <a:spLocks noGrp="1"/>
          </p:cNvSpPr>
          <p:nvPr>
            <p:ph type="body" idx="1"/>
          </p:nvPr>
        </p:nvSpPr>
        <p:spPr>
          <a:xfrm>
            <a:off x="457200" y="1214422"/>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928802"/>
            <a:ext cx="4040188"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5" name="4 Marcador de texto"/>
          <p:cNvSpPr>
            <a:spLocks noGrp="1"/>
          </p:cNvSpPr>
          <p:nvPr>
            <p:ph type="body" sz="quarter" idx="3"/>
          </p:nvPr>
        </p:nvSpPr>
        <p:spPr>
          <a:xfrm>
            <a:off x="4645025" y="1214422"/>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928802"/>
            <a:ext cx="4041775"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9"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dirty="0"/>
          </a:p>
        </p:txBody>
      </p:sp>
      <p:sp>
        <p:nvSpPr>
          <p:cNvPr id="10"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0B342696-AACA-40FF-8E88-9661DA19D087}"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428700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5" name="3 Marcador de pie de página"/>
          <p:cNvSpPr>
            <a:spLocks noGrp="1"/>
          </p:cNvSpPr>
          <p:nvPr>
            <p:ph type="ftr" sz="quarter" idx="10"/>
          </p:nvPr>
        </p:nvSpPr>
        <p:spPr>
          <a:xfrm>
            <a:off x="214313" y="5786438"/>
            <a:ext cx="8929687" cy="365125"/>
          </a:xfrm>
        </p:spPr>
        <p:txBody>
          <a:bodyPr/>
          <a:lstStyle>
            <a:lvl1pPr algn="l">
              <a:defRPr sz="1050">
                <a:solidFill>
                  <a:srgbClr val="5F5F5F"/>
                </a:solidFill>
                <a:latin typeface="+mn-lt"/>
              </a:defRPr>
            </a:lvl1pPr>
          </a:lstStyle>
          <a:p>
            <a:pPr>
              <a:defRPr/>
            </a:pPr>
            <a:endParaRPr lang="es-MX" dirty="0"/>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31943993-8547-4CB5-B328-8B42140FFB07}"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332341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2" name="9 Imagen" descr="cuadros2.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10 Imagen" descr="barras.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dirty="0"/>
          </a:p>
        </p:txBody>
      </p:sp>
      <p:sp>
        <p:nvSpPr>
          <p:cNvPr id="5"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solidFill>
                  <a:prstClr val="white"/>
                </a:solidFill>
              </a:rPr>
              <a:t>ASF | </a:t>
            </a:r>
            <a:fld id="{AC5BE3F0-B5CB-4756-8C12-16A50DA3D902}"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36470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357313" y="274638"/>
            <a:ext cx="7329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7" name="3 Marcador de pie de página"/>
          <p:cNvSpPr>
            <a:spLocks noGrp="1"/>
          </p:cNvSpPr>
          <p:nvPr>
            <p:ph type="ftr" sz="quarter" idx="3"/>
          </p:nvPr>
        </p:nvSpPr>
        <p:spPr>
          <a:xfrm>
            <a:off x="214313" y="5786438"/>
            <a:ext cx="8572500" cy="365125"/>
          </a:xfrm>
          <a:prstGeom prst="rect">
            <a:avLst/>
          </a:prstGeom>
        </p:spPr>
        <p:txBody>
          <a:bodyPr/>
          <a:lstStyle>
            <a:lvl1pPr algn="l" fontAlgn="auto">
              <a:spcBef>
                <a:spcPts val="0"/>
              </a:spcBef>
              <a:spcAft>
                <a:spcPts val="0"/>
              </a:spcAft>
              <a:defRPr sz="1050">
                <a:solidFill>
                  <a:srgbClr val="5F5F5F"/>
                </a:solidFill>
                <a:latin typeface="+mn-lt"/>
              </a:defRPr>
            </a:lvl1pPr>
          </a:lstStyle>
          <a:p>
            <a:pPr>
              <a:defRPr/>
            </a:pPr>
            <a:endParaRPr lang="es-MX" dirty="0"/>
          </a:p>
        </p:txBody>
      </p:sp>
      <p:pic>
        <p:nvPicPr>
          <p:cNvPr id="1029" name="9 Imagen" descr="cuadros2.w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214313"/>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10 Imagen" descr="barras.wm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6184900"/>
            <a:ext cx="91519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4 Marcador de número de diapositiva"/>
          <p:cNvSpPr>
            <a:spLocks noGrp="1"/>
          </p:cNvSpPr>
          <p:nvPr>
            <p:ph type="sldNum" sz="quarter" idx="4"/>
          </p:nvPr>
        </p:nvSpPr>
        <p:spPr>
          <a:xfrm>
            <a:off x="8153400" y="6572250"/>
            <a:ext cx="919163" cy="285750"/>
          </a:xfrm>
          <a:prstGeom prst="rect">
            <a:avLst/>
          </a:prstGeom>
        </p:spPr>
        <p:txBody>
          <a:bodyPr/>
          <a:lstStyle>
            <a:lvl1pPr fontAlgn="auto">
              <a:spcBef>
                <a:spcPts val="0"/>
              </a:spcBef>
              <a:spcAft>
                <a:spcPts val="0"/>
              </a:spcAft>
              <a:defRPr sz="1100" b="1">
                <a:solidFill>
                  <a:schemeClr val="bg1"/>
                </a:solidFill>
                <a:latin typeface="+mn-lt"/>
              </a:defRPr>
            </a:lvl1pPr>
          </a:lstStyle>
          <a:p>
            <a:pPr>
              <a:defRPr/>
            </a:pPr>
            <a:r>
              <a:rPr lang="es-MX" dirty="0">
                <a:solidFill>
                  <a:prstClr val="white"/>
                </a:solidFill>
              </a:rPr>
              <a:t>ASF | </a:t>
            </a:r>
            <a:fld id="{32FEE848-CC10-4B96-BF1A-62BB32AFB9ED}" type="slidenum">
              <a:rPr lang="es-MX">
                <a:solidFill>
                  <a:prstClr val="white"/>
                </a:solidFill>
              </a:rPr>
              <a:pPr>
                <a:defRPr/>
              </a:pPr>
              <a:t>‹Nº›</a:t>
            </a:fld>
            <a:endParaRPr lang="es-MX" dirty="0">
              <a:solidFill>
                <a:prstClr val="white"/>
              </a:solidFill>
            </a:endParaRPr>
          </a:p>
        </p:txBody>
      </p:sp>
    </p:spTree>
    <p:extLst>
      <p:ext uri="{BB962C8B-B14F-4D97-AF65-F5344CB8AC3E}">
        <p14:creationId xmlns:p14="http://schemas.microsoft.com/office/powerpoint/2010/main" val="1114302711"/>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Lst>
  <p:hf hdr="0" ftr="0" dt="0"/>
  <p:txStyles>
    <p:titleStyle>
      <a:lvl1pPr algn="l" rtl="0" eaLnBrk="1" fontAlgn="base" hangingPunct="1">
        <a:spcBef>
          <a:spcPct val="0"/>
        </a:spcBef>
        <a:spcAft>
          <a:spcPct val="0"/>
        </a:spcAft>
        <a:defRPr sz="3600" kern="1200">
          <a:solidFill>
            <a:srgbClr val="00204E"/>
          </a:solidFill>
          <a:latin typeface="Arial Black" pitchFamily="34" charset="0"/>
          <a:ea typeface="+mj-ea"/>
          <a:cs typeface="+mj-cs"/>
        </a:defRPr>
      </a:lvl1pPr>
      <a:lvl2pPr algn="l" rtl="0" eaLnBrk="1" fontAlgn="base" hangingPunct="1">
        <a:spcBef>
          <a:spcPct val="0"/>
        </a:spcBef>
        <a:spcAft>
          <a:spcPct val="0"/>
        </a:spcAft>
        <a:defRPr sz="3600">
          <a:solidFill>
            <a:srgbClr val="00204E"/>
          </a:solidFill>
          <a:latin typeface="Arial Black" pitchFamily="34" charset="0"/>
        </a:defRPr>
      </a:lvl2pPr>
      <a:lvl3pPr algn="l" rtl="0" eaLnBrk="1" fontAlgn="base" hangingPunct="1">
        <a:spcBef>
          <a:spcPct val="0"/>
        </a:spcBef>
        <a:spcAft>
          <a:spcPct val="0"/>
        </a:spcAft>
        <a:defRPr sz="3600">
          <a:solidFill>
            <a:srgbClr val="00204E"/>
          </a:solidFill>
          <a:latin typeface="Arial Black" pitchFamily="34" charset="0"/>
        </a:defRPr>
      </a:lvl3pPr>
      <a:lvl4pPr algn="l" rtl="0" eaLnBrk="1" fontAlgn="base" hangingPunct="1">
        <a:spcBef>
          <a:spcPct val="0"/>
        </a:spcBef>
        <a:spcAft>
          <a:spcPct val="0"/>
        </a:spcAft>
        <a:defRPr sz="3600">
          <a:solidFill>
            <a:srgbClr val="00204E"/>
          </a:solidFill>
          <a:latin typeface="Arial Black" pitchFamily="34" charset="0"/>
        </a:defRPr>
      </a:lvl4pPr>
      <a:lvl5pPr algn="l" rtl="0" eaLnBrk="1" fontAlgn="base" hangingPunct="1">
        <a:spcBef>
          <a:spcPct val="0"/>
        </a:spcBef>
        <a:spcAft>
          <a:spcPct val="0"/>
        </a:spcAft>
        <a:defRPr sz="3600">
          <a:solidFill>
            <a:srgbClr val="00204E"/>
          </a:solidFill>
          <a:latin typeface="Arial Black" pitchFamily="34" charset="0"/>
        </a:defRPr>
      </a:lvl5pPr>
      <a:lvl6pPr marL="457200" algn="l" rtl="0" eaLnBrk="1" fontAlgn="base" hangingPunct="1">
        <a:spcBef>
          <a:spcPct val="0"/>
        </a:spcBef>
        <a:spcAft>
          <a:spcPct val="0"/>
        </a:spcAft>
        <a:defRPr sz="3600">
          <a:solidFill>
            <a:srgbClr val="00204E"/>
          </a:solidFill>
          <a:latin typeface="Arial Black" pitchFamily="34" charset="0"/>
        </a:defRPr>
      </a:lvl6pPr>
      <a:lvl7pPr marL="914400" algn="l" rtl="0" eaLnBrk="1" fontAlgn="base" hangingPunct="1">
        <a:spcBef>
          <a:spcPct val="0"/>
        </a:spcBef>
        <a:spcAft>
          <a:spcPct val="0"/>
        </a:spcAft>
        <a:defRPr sz="3600">
          <a:solidFill>
            <a:srgbClr val="00204E"/>
          </a:solidFill>
          <a:latin typeface="Arial Black" pitchFamily="34" charset="0"/>
        </a:defRPr>
      </a:lvl7pPr>
      <a:lvl8pPr marL="1371600" algn="l" rtl="0" eaLnBrk="1" fontAlgn="base" hangingPunct="1">
        <a:spcBef>
          <a:spcPct val="0"/>
        </a:spcBef>
        <a:spcAft>
          <a:spcPct val="0"/>
        </a:spcAft>
        <a:defRPr sz="3600">
          <a:solidFill>
            <a:srgbClr val="00204E"/>
          </a:solidFill>
          <a:latin typeface="Arial Black" pitchFamily="34" charset="0"/>
        </a:defRPr>
      </a:lvl8pPr>
      <a:lvl9pPr marL="1828800" algn="l" rtl="0" eaLnBrk="1" fontAlgn="base" hangingPunct="1">
        <a:spcBef>
          <a:spcPct val="0"/>
        </a:spcBef>
        <a:spcAft>
          <a:spcPct val="0"/>
        </a:spcAft>
        <a:defRPr sz="3600">
          <a:solidFill>
            <a:srgbClr val="00204E"/>
          </a:solidFill>
          <a:latin typeface="Arial Black"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9.jpg"/><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4.xml"/><Relationship Id="rId7" Type="http://schemas.openxmlformats.org/officeDocument/2006/relationships/image" Target="../media/image11.jp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4.png"/><Relationship Id="rId4" Type="http://schemas.openxmlformats.org/officeDocument/2006/relationships/diagramQuickStyle" Target="../diagrams/quickStyle4.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5.xml"/><Relationship Id="rId7" Type="http://schemas.openxmlformats.org/officeDocument/2006/relationships/image" Target="../media/image23.jp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pPr>
              <a:defRPr/>
            </a:pPr>
            <a:r>
              <a:rPr lang="es-MX" smtClean="0">
                <a:solidFill>
                  <a:prstClr val="white"/>
                </a:solidFill>
              </a:rPr>
              <a:t>ASF | </a:t>
            </a:r>
            <a:fld id="{1B5A07A9-7349-4660-A35B-E124522513D6}" type="slidenum">
              <a:rPr lang="es-MX" smtClean="0">
                <a:solidFill>
                  <a:prstClr val="white"/>
                </a:solidFill>
              </a:rPr>
              <a:pPr>
                <a:defRPr/>
              </a:pPr>
              <a:t>1</a:t>
            </a:fld>
            <a:endParaRPr lang="es-MX" dirty="0">
              <a:solidFill>
                <a:prstClr val="white"/>
              </a:solidFill>
            </a:endParaRPr>
          </a:p>
        </p:txBody>
      </p:sp>
      <p:sp>
        <p:nvSpPr>
          <p:cNvPr id="4" name="1 Título"/>
          <p:cNvSpPr txBox="1">
            <a:spLocks/>
          </p:cNvSpPr>
          <p:nvPr/>
        </p:nvSpPr>
        <p:spPr bwMode="auto">
          <a:xfrm>
            <a:off x="685800" y="1484784"/>
            <a:ext cx="7774632" cy="347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kern="1200">
                <a:solidFill>
                  <a:srgbClr val="00204E"/>
                </a:solidFill>
                <a:latin typeface="Arial Black" pitchFamily="34" charset="0"/>
                <a:ea typeface="+mj-ea"/>
                <a:cs typeface="+mj-cs"/>
              </a:defRPr>
            </a:lvl1pPr>
            <a:lvl2pPr algn="l" rtl="0" eaLnBrk="1" fontAlgn="base" hangingPunct="1">
              <a:spcBef>
                <a:spcPct val="0"/>
              </a:spcBef>
              <a:spcAft>
                <a:spcPct val="0"/>
              </a:spcAft>
              <a:defRPr sz="3600">
                <a:solidFill>
                  <a:srgbClr val="00204E"/>
                </a:solidFill>
                <a:latin typeface="Arial Black" pitchFamily="34" charset="0"/>
              </a:defRPr>
            </a:lvl2pPr>
            <a:lvl3pPr algn="l" rtl="0" eaLnBrk="1" fontAlgn="base" hangingPunct="1">
              <a:spcBef>
                <a:spcPct val="0"/>
              </a:spcBef>
              <a:spcAft>
                <a:spcPct val="0"/>
              </a:spcAft>
              <a:defRPr sz="3600">
                <a:solidFill>
                  <a:srgbClr val="00204E"/>
                </a:solidFill>
                <a:latin typeface="Arial Black" pitchFamily="34" charset="0"/>
              </a:defRPr>
            </a:lvl3pPr>
            <a:lvl4pPr algn="l" rtl="0" eaLnBrk="1" fontAlgn="base" hangingPunct="1">
              <a:spcBef>
                <a:spcPct val="0"/>
              </a:spcBef>
              <a:spcAft>
                <a:spcPct val="0"/>
              </a:spcAft>
              <a:defRPr sz="3600">
                <a:solidFill>
                  <a:srgbClr val="00204E"/>
                </a:solidFill>
                <a:latin typeface="Arial Black" pitchFamily="34" charset="0"/>
              </a:defRPr>
            </a:lvl4pPr>
            <a:lvl5pPr algn="l" rtl="0" eaLnBrk="1" fontAlgn="base" hangingPunct="1">
              <a:spcBef>
                <a:spcPct val="0"/>
              </a:spcBef>
              <a:spcAft>
                <a:spcPct val="0"/>
              </a:spcAft>
              <a:defRPr sz="3600">
                <a:solidFill>
                  <a:srgbClr val="00204E"/>
                </a:solidFill>
                <a:latin typeface="Arial Black" pitchFamily="34" charset="0"/>
              </a:defRPr>
            </a:lvl5pPr>
            <a:lvl6pPr marL="457200" algn="l" rtl="0" eaLnBrk="1" fontAlgn="base" hangingPunct="1">
              <a:spcBef>
                <a:spcPct val="0"/>
              </a:spcBef>
              <a:spcAft>
                <a:spcPct val="0"/>
              </a:spcAft>
              <a:defRPr sz="3600">
                <a:solidFill>
                  <a:srgbClr val="00204E"/>
                </a:solidFill>
                <a:latin typeface="Arial Black" pitchFamily="34" charset="0"/>
              </a:defRPr>
            </a:lvl6pPr>
            <a:lvl7pPr marL="914400" algn="l" rtl="0" eaLnBrk="1" fontAlgn="base" hangingPunct="1">
              <a:spcBef>
                <a:spcPct val="0"/>
              </a:spcBef>
              <a:spcAft>
                <a:spcPct val="0"/>
              </a:spcAft>
              <a:defRPr sz="3600">
                <a:solidFill>
                  <a:srgbClr val="00204E"/>
                </a:solidFill>
                <a:latin typeface="Arial Black" pitchFamily="34" charset="0"/>
              </a:defRPr>
            </a:lvl7pPr>
            <a:lvl8pPr marL="1371600" algn="l" rtl="0" eaLnBrk="1" fontAlgn="base" hangingPunct="1">
              <a:spcBef>
                <a:spcPct val="0"/>
              </a:spcBef>
              <a:spcAft>
                <a:spcPct val="0"/>
              </a:spcAft>
              <a:defRPr sz="3600">
                <a:solidFill>
                  <a:srgbClr val="00204E"/>
                </a:solidFill>
                <a:latin typeface="Arial Black" pitchFamily="34" charset="0"/>
              </a:defRPr>
            </a:lvl8pPr>
            <a:lvl9pPr marL="1828800" algn="l" rtl="0" eaLnBrk="1" fontAlgn="base" hangingPunct="1">
              <a:spcBef>
                <a:spcPct val="0"/>
              </a:spcBef>
              <a:spcAft>
                <a:spcPct val="0"/>
              </a:spcAft>
              <a:defRPr sz="3600">
                <a:solidFill>
                  <a:srgbClr val="00204E"/>
                </a:solidFill>
                <a:latin typeface="Arial Black" pitchFamily="34" charset="0"/>
              </a:defRPr>
            </a:lvl9pPr>
          </a:lstStyle>
          <a:p>
            <a:pPr algn="just"/>
            <a:r>
              <a:rPr lang="es-MX" sz="2800" b="1" dirty="0" smtClean="0">
                <a:solidFill>
                  <a:schemeClr val="tx1"/>
                </a:solidFill>
                <a:latin typeface="Arial" panose="020B0604020202020204" pitchFamily="34" charset="0"/>
                <a:cs typeface="Arial" panose="020B0604020202020204" pitchFamily="34" charset="0"/>
              </a:rPr>
              <a:t>FONDO DE APORTACIONES PARA EL FORTALECIMIENTO DE LAS ENTIDADES FEDERATIVAS</a:t>
            </a:r>
            <a:endParaRPr lang="es-MX" sz="2800" b="1" dirty="0">
              <a:solidFill>
                <a:schemeClr val="tx1"/>
              </a:solidFill>
              <a:latin typeface="Arial" panose="020B0604020202020204" pitchFamily="34" charset="0"/>
              <a:cs typeface="Arial" panose="020B0604020202020204" pitchFamily="34" charset="0"/>
            </a:endParaRPr>
          </a:p>
        </p:txBody>
      </p:sp>
      <p:sp>
        <p:nvSpPr>
          <p:cNvPr id="5" name="4 Rectángulo"/>
          <p:cNvSpPr/>
          <p:nvPr/>
        </p:nvSpPr>
        <p:spPr>
          <a:xfrm>
            <a:off x="251520" y="1052736"/>
            <a:ext cx="8640960" cy="720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CuadroTexto"/>
          <p:cNvSpPr txBox="1"/>
          <p:nvPr/>
        </p:nvSpPr>
        <p:spPr>
          <a:xfrm>
            <a:off x="2339752" y="5954283"/>
            <a:ext cx="6643687" cy="276225"/>
          </a:xfrm>
          <a:prstGeom prst="rect">
            <a:avLst/>
          </a:prstGeom>
          <a:noFill/>
        </p:spPr>
        <p:txBody>
          <a:bodyPr>
            <a:spAutoFit/>
          </a:bodyPr>
          <a:lstStyle/>
          <a:p>
            <a:pPr algn="r" fontAlgn="auto">
              <a:spcBef>
                <a:spcPts val="0"/>
              </a:spcBef>
              <a:spcAft>
                <a:spcPts val="0"/>
              </a:spcAft>
              <a:defRPr/>
            </a:pPr>
            <a:r>
              <a:rPr lang="es-MX" sz="1200" b="1" dirty="0" smtClean="0">
                <a:solidFill>
                  <a:srgbClr val="00204E"/>
                </a:solidFill>
                <a:latin typeface="Arial" pitchFamily="34" charset="0"/>
                <a:cs typeface="Arial" pitchFamily="34" charset="0"/>
              </a:rPr>
              <a:t>marzo, </a:t>
            </a:r>
            <a:r>
              <a:rPr lang="es-MX" sz="1200" b="1" dirty="0" smtClean="0">
                <a:solidFill>
                  <a:srgbClr val="00204E"/>
                </a:solidFill>
                <a:latin typeface="Arial" pitchFamily="34" charset="0"/>
                <a:cs typeface="Arial" pitchFamily="34" charset="0"/>
              </a:rPr>
              <a:t>2017   </a:t>
            </a:r>
            <a:r>
              <a:rPr lang="es-MX" sz="1200" b="1" dirty="0" smtClean="0">
                <a:solidFill>
                  <a:schemeClr val="bg1">
                    <a:lumMod val="65000"/>
                  </a:schemeClr>
                </a:solidFill>
                <a:latin typeface="Arial" pitchFamily="34" charset="0"/>
                <a:cs typeface="Arial" pitchFamily="34" charset="0"/>
              </a:rPr>
              <a:t> </a:t>
            </a:r>
            <a:r>
              <a:rPr lang="es-MX" sz="1200" b="1" dirty="0" smtClean="0">
                <a:solidFill>
                  <a:schemeClr val="bg1">
                    <a:lumMod val="65000"/>
                  </a:schemeClr>
                </a:solidFill>
                <a:latin typeface="Arial" pitchFamily="34" charset="0"/>
                <a:cs typeface="Arial" pitchFamily="34" charset="0"/>
              </a:rPr>
              <a:t>|AUDITORÍA ESPECIAL DEL GASTO FEDERALIZADO</a:t>
            </a:r>
            <a:endParaRPr lang="es-MX" sz="1200" dirty="0">
              <a:latin typeface="Arial" pitchFamily="34" charset="0"/>
              <a:cs typeface="Arial" pitchFamily="34" charset="0"/>
            </a:endParaRPr>
          </a:p>
        </p:txBody>
      </p:sp>
      <p:pic>
        <p:nvPicPr>
          <p:cNvPr id="7" name="3 Imagen" descr="color.wmf"/>
          <p:cNvPicPr>
            <a:picLocks noChangeAspect="1"/>
          </p:cNvPicPr>
          <p:nvPr/>
        </p:nvPicPr>
        <p:blipFill>
          <a:blip r:embed="rId2" cstate="print"/>
          <a:stretch>
            <a:fillRect/>
          </a:stretch>
        </p:blipFill>
        <p:spPr>
          <a:xfrm>
            <a:off x="611560" y="188640"/>
            <a:ext cx="2440104" cy="792088"/>
          </a:xfrm>
          <a:prstGeom prst="rect">
            <a:avLst/>
          </a:prstGeom>
        </p:spPr>
      </p:pic>
    </p:spTree>
    <p:extLst>
      <p:ext uri="{BB962C8B-B14F-4D97-AF65-F5344CB8AC3E}">
        <p14:creationId xmlns:p14="http://schemas.microsoft.com/office/powerpoint/2010/main" val="305012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pPr>
              <a:defRPr/>
            </a:pPr>
            <a:r>
              <a:rPr lang="es-MX" smtClean="0">
                <a:solidFill>
                  <a:prstClr val="white"/>
                </a:solidFill>
              </a:rPr>
              <a:t>ASF | </a:t>
            </a:r>
            <a:fld id="{E5ED6EAC-EF37-4667-BE37-9D7E355B3773}" type="slidenum">
              <a:rPr lang="es-MX" smtClean="0">
                <a:solidFill>
                  <a:prstClr val="white"/>
                </a:solidFill>
              </a:rPr>
              <a:pPr>
                <a:defRPr/>
              </a:pPr>
              <a:t>10</a:t>
            </a:fld>
            <a:endParaRPr lang="es-MX" dirty="0">
              <a:solidFill>
                <a:prstClr val="white"/>
              </a:solidFill>
            </a:endParaRPr>
          </a:p>
        </p:txBody>
      </p:sp>
      <p:sp>
        <p:nvSpPr>
          <p:cNvPr id="6" name="5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7" name="6 Conector recto"/>
          <p:cNvCxnSpPr/>
          <p:nvPr/>
        </p:nvCxnSpPr>
        <p:spPr>
          <a:xfrm>
            <a:off x="847174" y="332656"/>
            <a:ext cx="34367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847174" y="764704"/>
            <a:ext cx="34367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9 Marcador de contenido"/>
          <p:cNvSpPr txBox="1">
            <a:spLocks/>
          </p:cNvSpPr>
          <p:nvPr/>
        </p:nvSpPr>
        <p:spPr bwMode="auto">
          <a:xfrm>
            <a:off x="5652119" y="-13691"/>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sp>
        <p:nvSpPr>
          <p:cNvPr id="10" name="Text Box 9"/>
          <p:cNvSpPr txBox="1">
            <a:spLocks noChangeArrowheads="1"/>
          </p:cNvSpPr>
          <p:nvPr/>
        </p:nvSpPr>
        <p:spPr bwMode="auto">
          <a:xfrm>
            <a:off x="1259632" y="836712"/>
            <a:ext cx="633670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rgbClr val="000000"/>
                </a:solidFill>
                <a:latin typeface="Calibri" pitchFamily="34" charset="0"/>
              </a:defRPr>
            </a:lvl1pPr>
            <a:lvl2pPr marL="742950" indent="-285750" eaLnBrk="0" hangingPunct="0">
              <a:defRPr sz="3200">
                <a:solidFill>
                  <a:srgbClr val="000000"/>
                </a:solidFill>
                <a:latin typeface="Calibri" pitchFamily="34" charset="0"/>
              </a:defRPr>
            </a:lvl2pPr>
            <a:lvl3pPr marL="1143000" indent="-228600" eaLnBrk="0" hangingPunct="0">
              <a:defRPr sz="3200">
                <a:solidFill>
                  <a:srgbClr val="000000"/>
                </a:solidFill>
                <a:latin typeface="Calibri" pitchFamily="34" charset="0"/>
              </a:defRPr>
            </a:lvl3pPr>
            <a:lvl4pPr marL="1600200" indent="-228600" eaLnBrk="0" hangingPunct="0">
              <a:defRPr sz="3200">
                <a:solidFill>
                  <a:srgbClr val="000000"/>
                </a:solidFill>
                <a:latin typeface="Calibri" pitchFamily="34" charset="0"/>
              </a:defRPr>
            </a:lvl4pPr>
            <a:lvl5pPr marL="2057400" indent="-228600" eaLnBrk="0" hangingPunct="0">
              <a:defRPr sz="3200">
                <a:solidFill>
                  <a:srgbClr val="000000"/>
                </a:solidFill>
                <a:latin typeface="Calibri" pitchFamily="34" charset="0"/>
              </a:defRPr>
            </a:lvl5pPr>
            <a:lvl6pPr marL="2514600" indent="-228600" eaLnBrk="0" fontAlgn="base" hangingPunct="0">
              <a:spcBef>
                <a:spcPct val="0"/>
              </a:spcBef>
              <a:spcAft>
                <a:spcPct val="0"/>
              </a:spcAft>
              <a:defRPr sz="3200">
                <a:solidFill>
                  <a:srgbClr val="000000"/>
                </a:solidFill>
                <a:latin typeface="Calibri" pitchFamily="34" charset="0"/>
              </a:defRPr>
            </a:lvl6pPr>
            <a:lvl7pPr marL="2971800" indent="-228600" eaLnBrk="0" fontAlgn="base" hangingPunct="0">
              <a:spcBef>
                <a:spcPct val="0"/>
              </a:spcBef>
              <a:spcAft>
                <a:spcPct val="0"/>
              </a:spcAft>
              <a:defRPr sz="3200">
                <a:solidFill>
                  <a:srgbClr val="000000"/>
                </a:solidFill>
                <a:latin typeface="Calibri" pitchFamily="34" charset="0"/>
              </a:defRPr>
            </a:lvl7pPr>
            <a:lvl8pPr marL="3429000" indent="-228600" eaLnBrk="0" fontAlgn="base" hangingPunct="0">
              <a:spcBef>
                <a:spcPct val="0"/>
              </a:spcBef>
              <a:spcAft>
                <a:spcPct val="0"/>
              </a:spcAft>
              <a:defRPr sz="3200">
                <a:solidFill>
                  <a:srgbClr val="000000"/>
                </a:solidFill>
                <a:latin typeface="Calibri" pitchFamily="34" charset="0"/>
              </a:defRPr>
            </a:lvl8pPr>
            <a:lvl9pPr marL="3886200" indent="-228600" eaLnBrk="0" fontAlgn="base" hangingPunct="0">
              <a:spcBef>
                <a:spcPct val="0"/>
              </a:spcBef>
              <a:spcAft>
                <a:spcPct val="0"/>
              </a:spcAft>
              <a:defRPr sz="3200">
                <a:solidFill>
                  <a:srgbClr val="000000"/>
                </a:solidFill>
                <a:latin typeface="Calibri" pitchFamily="34" charset="0"/>
              </a:defRPr>
            </a:lvl9pPr>
          </a:lstStyle>
          <a:p>
            <a:pPr algn="ctr" eaLnBrk="1" hangingPunct="1"/>
            <a:r>
              <a:rPr lang="es-MX" sz="2600" b="1" dirty="0" smtClean="0">
                <a:solidFill>
                  <a:schemeClr val="accent1">
                    <a:lumMod val="50000"/>
                  </a:schemeClr>
                </a:solidFill>
              </a:rPr>
              <a:t>Control </a:t>
            </a:r>
            <a:r>
              <a:rPr lang="es-MX" sz="2600" b="1" dirty="0">
                <a:solidFill>
                  <a:schemeClr val="accent1">
                    <a:lumMod val="50000"/>
                  </a:schemeClr>
                </a:solidFill>
              </a:rPr>
              <a:t>Interno a través del modelo</a:t>
            </a:r>
          </a:p>
          <a:p>
            <a:pPr algn="ctr" eaLnBrk="1" hangingPunct="1"/>
            <a:r>
              <a:rPr lang="es-MX" sz="2600" b="1" dirty="0">
                <a:solidFill>
                  <a:schemeClr val="accent1">
                    <a:lumMod val="50000"/>
                  </a:schemeClr>
                </a:solidFill>
              </a:rPr>
              <a:t> </a:t>
            </a:r>
            <a:r>
              <a:rPr lang="es-MX" sz="2600" b="1" dirty="0" smtClean="0">
                <a:solidFill>
                  <a:schemeClr val="accent1">
                    <a:lumMod val="50000"/>
                  </a:schemeClr>
                </a:solidFill>
              </a:rPr>
              <a:t>“</a:t>
            </a:r>
            <a:r>
              <a:rPr lang="es-MX" sz="2600" b="1" dirty="0" smtClean="0">
                <a:solidFill>
                  <a:schemeClr val="accent1">
                    <a:lumMod val="50000"/>
                  </a:schemeClr>
                </a:solidFill>
              </a:rPr>
              <a:t>MICI</a:t>
            </a:r>
            <a:r>
              <a:rPr lang="es-MX" sz="2600" b="1" dirty="0" smtClean="0">
                <a:solidFill>
                  <a:schemeClr val="accent1">
                    <a:lumMod val="50000"/>
                  </a:schemeClr>
                </a:solidFill>
              </a:rPr>
              <a:t>”</a:t>
            </a:r>
            <a:endParaRPr lang="es-MX" sz="2600" b="1" dirty="0">
              <a:solidFill>
                <a:schemeClr val="accent1">
                  <a:lumMod val="50000"/>
                </a:schemeClr>
              </a:solidFill>
            </a:endParaRPr>
          </a:p>
          <a:p>
            <a:pPr algn="ctr" eaLnBrk="1" hangingPunct="1"/>
            <a:r>
              <a:rPr lang="es-MX" sz="2600" b="1" dirty="0">
                <a:solidFill>
                  <a:schemeClr val="accent1">
                    <a:lumMod val="50000"/>
                  </a:schemeClr>
                </a:solidFill>
              </a:rPr>
              <a:t>Integrado por </a:t>
            </a:r>
            <a:r>
              <a:rPr lang="es-MX" sz="2600" b="1" dirty="0" smtClean="0">
                <a:solidFill>
                  <a:schemeClr val="accent1">
                    <a:lumMod val="50000"/>
                  </a:schemeClr>
                </a:solidFill>
              </a:rPr>
              <a:t>cinco </a:t>
            </a:r>
            <a:r>
              <a:rPr lang="es-MX" sz="2600" b="1" dirty="0">
                <a:solidFill>
                  <a:schemeClr val="accent1">
                    <a:lumMod val="50000"/>
                  </a:schemeClr>
                </a:solidFill>
              </a:rPr>
              <a:t>componentes</a:t>
            </a:r>
            <a:endParaRPr lang="es-ES" sz="2600" b="1" dirty="0">
              <a:solidFill>
                <a:schemeClr val="accent1">
                  <a:lumMod val="50000"/>
                </a:schemeClr>
              </a:solidFill>
            </a:endParaRP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754" t="20273" r="21962" b="14479"/>
          <a:stretch/>
        </p:blipFill>
        <p:spPr bwMode="auto">
          <a:xfrm>
            <a:off x="2123728" y="2060848"/>
            <a:ext cx="4690546" cy="427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847174" y="344850"/>
            <a:ext cx="3508802" cy="400110"/>
          </a:xfrm>
          <a:prstGeom prst="rect">
            <a:avLst/>
          </a:prstGeom>
          <a:noFill/>
        </p:spPr>
        <p:txBody>
          <a:bodyPr wrap="square" rtlCol="0">
            <a:spAutoFit/>
          </a:bodyPr>
          <a:lstStyle/>
          <a:p>
            <a:pPr algn="ctr"/>
            <a:r>
              <a:rPr lang="es-MX" sz="2000" b="1" dirty="0" smtClean="0">
                <a:solidFill>
                  <a:schemeClr val="tx2">
                    <a:lumMod val="75000"/>
                    <a:lumOff val="25000"/>
                  </a:schemeClr>
                </a:solidFill>
              </a:rPr>
              <a:t>Control Interno</a:t>
            </a:r>
          </a:p>
        </p:txBody>
      </p:sp>
    </p:spTree>
    <p:extLst>
      <p:ext uri="{BB962C8B-B14F-4D97-AF65-F5344CB8AC3E}">
        <p14:creationId xmlns:p14="http://schemas.microsoft.com/office/powerpoint/2010/main" val="1594028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11</a:t>
            </a:fld>
            <a:endParaRPr lang="es-MX" dirty="0">
              <a:solidFill>
                <a:prstClr val="white"/>
              </a:solidFill>
            </a:endParaRPr>
          </a:p>
        </p:txBody>
      </p:sp>
      <p:sp>
        <p:nvSpPr>
          <p:cNvPr id="3" name="2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9 Marcador de contenido"/>
          <p:cNvSpPr txBox="1">
            <a:spLocks/>
          </p:cNvSpPr>
          <p:nvPr/>
        </p:nvSpPr>
        <p:spPr bwMode="auto">
          <a:xfrm>
            <a:off x="5701878" y="112368"/>
            <a:ext cx="3491881" cy="43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800" b="1" dirty="0" smtClean="0">
                <a:solidFill>
                  <a:schemeClr val="bg1"/>
                </a:solidFill>
                <a:latin typeface="Arial" charset="0"/>
                <a:cs typeface="Arial" charset="0"/>
              </a:rPr>
              <a:t>Desarrollo del Procedimiento</a:t>
            </a:r>
            <a:endParaRPr lang="es-MX" sz="1800" b="1" dirty="0">
              <a:solidFill>
                <a:schemeClr val="bg1"/>
              </a:solidFill>
              <a:latin typeface="Arial" charset="0"/>
              <a:cs typeface="Arial" charset="0"/>
            </a:endParaRPr>
          </a:p>
        </p:txBody>
      </p:sp>
      <p:cxnSp>
        <p:nvCxnSpPr>
          <p:cNvPr id="5" name="4 Conector recto"/>
          <p:cNvCxnSpPr/>
          <p:nvPr/>
        </p:nvCxnSpPr>
        <p:spPr>
          <a:xfrm>
            <a:off x="847174" y="332656"/>
            <a:ext cx="34367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847174" y="764704"/>
            <a:ext cx="34367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847174" y="344850"/>
            <a:ext cx="3508802" cy="400110"/>
          </a:xfrm>
          <a:prstGeom prst="rect">
            <a:avLst/>
          </a:prstGeom>
          <a:noFill/>
        </p:spPr>
        <p:txBody>
          <a:bodyPr wrap="square" rtlCol="0">
            <a:spAutoFit/>
          </a:bodyPr>
          <a:lstStyle/>
          <a:p>
            <a:pPr algn="ctr"/>
            <a:r>
              <a:rPr lang="es-MX" sz="2000" b="1" dirty="0" smtClean="0">
                <a:solidFill>
                  <a:schemeClr val="tx2">
                    <a:lumMod val="75000"/>
                    <a:lumOff val="25000"/>
                  </a:schemeClr>
                </a:solidFill>
              </a:rPr>
              <a:t>Control Interno</a:t>
            </a:r>
          </a:p>
        </p:txBody>
      </p:sp>
      <p:graphicFrame>
        <p:nvGraphicFramePr>
          <p:cNvPr id="8" name="7 Diagrama"/>
          <p:cNvGraphicFramePr/>
          <p:nvPr>
            <p:extLst>
              <p:ext uri="{D42A27DB-BD31-4B8C-83A1-F6EECF244321}">
                <p14:modId xmlns:p14="http://schemas.microsoft.com/office/powerpoint/2010/main" val="1901771511"/>
              </p:ext>
            </p:extLst>
          </p:nvPr>
        </p:nvGraphicFramePr>
        <p:xfrm>
          <a:off x="924272" y="980728"/>
          <a:ext cx="78962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7819" y="980728"/>
            <a:ext cx="1012613" cy="1008112"/>
          </a:xfrm>
          <a:prstGeom prst="rect">
            <a:avLst/>
          </a:prstGeom>
        </p:spPr>
      </p:pic>
      <p:pic>
        <p:nvPicPr>
          <p:cNvPr id="10" name="9 Imagen"/>
          <p:cNvPicPr>
            <a:picLocks noChangeAspect="1"/>
          </p:cNvPicPr>
          <p:nvPr/>
        </p:nvPicPr>
        <p:blipFill rotWithShape="1">
          <a:blip r:embed="rId8">
            <a:extLst>
              <a:ext uri="{28A0092B-C50C-407E-A947-70E740481C1C}">
                <a14:useLocalDpi xmlns:a14="http://schemas.microsoft.com/office/drawing/2010/main" val="0"/>
              </a:ext>
            </a:extLst>
          </a:blip>
          <a:srcRect l="8391" r="14004"/>
          <a:stretch/>
        </p:blipFill>
        <p:spPr>
          <a:xfrm>
            <a:off x="7812360" y="2348880"/>
            <a:ext cx="1203902" cy="1012676"/>
          </a:xfrm>
          <a:prstGeom prst="rect">
            <a:avLst/>
          </a:prstGeom>
        </p:spPr>
      </p:pic>
      <p:pic>
        <p:nvPicPr>
          <p:cNvPr id="11" name="10 Imagen"/>
          <p:cNvPicPr>
            <a:picLocks noChangeAspect="1"/>
          </p:cNvPicPr>
          <p:nvPr/>
        </p:nvPicPr>
        <p:blipFill rotWithShape="1">
          <a:blip r:embed="rId8">
            <a:extLst>
              <a:ext uri="{28A0092B-C50C-407E-A947-70E740481C1C}">
                <a14:useLocalDpi xmlns:a14="http://schemas.microsoft.com/office/drawing/2010/main" val="0"/>
              </a:ext>
            </a:extLst>
          </a:blip>
          <a:srcRect l="8391" r="14004"/>
          <a:stretch/>
        </p:blipFill>
        <p:spPr>
          <a:xfrm>
            <a:off x="7964760" y="2501280"/>
            <a:ext cx="1203902" cy="1012676"/>
          </a:xfrm>
          <a:prstGeom prst="rect">
            <a:avLst/>
          </a:prstGeom>
        </p:spPr>
      </p:pic>
      <p:pic>
        <p:nvPicPr>
          <p:cNvPr id="12" name="1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174" y="3768074"/>
            <a:ext cx="886908" cy="1004602"/>
          </a:xfrm>
          <a:prstGeom prst="rect">
            <a:avLst/>
          </a:prstGeom>
        </p:spPr>
      </p:pic>
      <p:pic>
        <p:nvPicPr>
          <p:cNvPr id="13" name="12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4310" y="4971870"/>
            <a:ext cx="1265442" cy="1265442"/>
          </a:xfrm>
          <a:prstGeom prst="rect">
            <a:avLst/>
          </a:prstGeom>
        </p:spPr>
      </p:pic>
    </p:spTree>
    <p:extLst>
      <p:ext uri="{BB962C8B-B14F-4D97-AF65-F5344CB8AC3E}">
        <p14:creationId xmlns:p14="http://schemas.microsoft.com/office/powerpoint/2010/main" val="1891538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12</a:t>
            </a:fld>
            <a:endParaRPr lang="es-MX" dirty="0">
              <a:solidFill>
                <a:prstClr val="white"/>
              </a:solidFill>
            </a:endParaRPr>
          </a:p>
        </p:txBody>
      </p:sp>
      <p:sp>
        <p:nvSpPr>
          <p:cNvPr id="3" name="2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 name="3 Conector recto"/>
          <p:cNvCxnSpPr/>
          <p:nvPr/>
        </p:nvCxnSpPr>
        <p:spPr>
          <a:xfrm>
            <a:off x="847174" y="332656"/>
            <a:ext cx="34367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847174" y="764704"/>
            <a:ext cx="34367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800378" y="373241"/>
            <a:ext cx="3508802" cy="400110"/>
          </a:xfrm>
          <a:prstGeom prst="rect">
            <a:avLst/>
          </a:prstGeom>
          <a:noFill/>
        </p:spPr>
        <p:txBody>
          <a:bodyPr wrap="square" rtlCol="0">
            <a:spAutoFit/>
          </a:bodyPr>
          <a:lstStyle/>
          <a:p>
            <a:pPr algn="ctr"/>
            <a:r>
              <a:rPr lang="es-MX" sz="2000" b="1" dirty="0" smtClean="0">
                <a:solidFill>
                  <a:schemeClr val="tx2">
                    <a:lumMod val="75000"/>
                    <a:lumOff val="25000"/>
                  </a:schemeClr>
                </a:solidFill>
              </a:rPr>
              <a:t>Transferencia de recursos</a:t>
            </a:r>
          </a:p>
        </p:txBody>
      </p:sp>
      <p:sp>
        <p:nvSpPr>
          <p:cNvPr id="8" name="9 Marcador de contenido"/>
          <p:cNvSpPr txBox="1">
            <a:spLocks/>
          </p:cNvSpPr>
          <p:nvPr/>
        </p:nvSpPr>
        <p:spPr bwMode="auto">
          <a:xfrm>
            <a:off x="5652119" y="1"/>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268760"/>
            <a:ext cx="7137743" cy="4836932"/>
          </a:xfrm>
          <a:prstGeom prst="rect">
            <a:avLst/>
          </a:prstGeom>
        </p:spPr>
      </p:pic>
      <p:graphicFrame>
        <p:nvGraphicFramePr>
          <p:cNvPr id="12" name="3 Marcador de contenido"/>
          <p:cNvGraphicFramePr>
            <a:graphicFrameLocks/>
          </p:cNvGraphicFramePr>
          <p:nvPr>
            <p:extLst>
              <p:ext uri="{D42A27DB-BD31-4B8C-83A1-F6EECF244321}">
                <p14:modId xmlns:p14="http://schemas.microsoft.com/office/powerpoint/2010/main" val="3967623241"/>
              </p:ext>
            </p:extLst>
          </p:nvPr>
        </p:nvGraphicFramePr>
        <p:xfrm>
          <a:off x="598287" y="1298018"/>
          <a:ext cx="8316416" cy="5121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28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14687" y="202148"/>
            <a:ext cx="1232902" cy="461665"/>
          </a:xfrm>
          <a:prstGeom prst="rect">
            <a:avLst/>
          </a:prstGeom>
        </p:spPr>
        <p:txBody>
          <a:bodyPr wrap="none">
            <a:spAutoFit/>
          </a:bodyPr>
          <a:lstStyle/>
          <a:p>
            <a:r>
              <a:rPr lang="es-MX" sz="2400" dirty="0" smtClean="0">
                <a:solidFill>
                  <a:schemeClr val="accent1"/>
                </a:solidFill>
                <a:latin typeface="+mj-lt"/>
              </a:rPr>
              <a:t>FAFEF</a:t>
            </a:r>
            <a:endParaRPr lang="es-MX" sz="2400" dirty="0">
              <a:latin typeface="+mj-lt"/>
            </a:endParaRPr>
          </a:p>
        </p:txBody>
      </p:sp>
      <p:sp>
        <p:nvSpPr>
          <p:cNvPr id="14" name="4 Marcador de número de diapositiva"/>
          <p:cNvSpPr>
            <a:spLocks noGrp="1"/>
          </p:cNvSpPr>
          <p:nvPr>
            <p:ph type="sldNum" sz="quarter" idx="11"/>
          </p:nvPr>
        </p:nvSpPr>
        <p:spPr>
          <a:xfrm>
            <a:off x="8153400" y="6572250"/>
            <a:ext cx="919163" cy="285750"/>
          </a:xfrm>
        </p:spPr>
        <p:txBody>
          <a:bodyPr/>
          <a:lstStyle>
            <a:lvl1pPr>
              <a:defRPr sz="1100" b="1">
                <a:solidFill>
                  <a:schemeClr val="bg1"/>
                </a:solidFill>
                <a:latin typeface="+mn-lt"/>
              </a:defRPr>
            </a:lvl1pPr>
          </a:lstStyle>
          <a:p>
            <a:pPr>
              <a:defRPr/>
            </a:pPr>
            <a:r>
              <a:rPr lang="es-MX" dirty="0"/>
              <a:t>ASF | </a:t>
            </a:r>
            <a:fld id="{D3FBB569-850B-4292-B9B1-7A17EEC1F0B4}" type="slidenum">
              <a:rPr lang="es-MX"/>
              <a:pPr>
                <a:defRPr/>
              </a:pPr>
              <a:t>13</a:t>
            </a:fld>
            <a:endParaRPr lang="es-MX" dirty="0"/>
          </a:p>
        </p:txBody>
      </p:sp>
      <p:sp>
        <p:nvSpPr>
          <p:cNvPr id="18" name="17 Pentágono"/>
          <p:cNvSpPr/>
          <p:nvPr/>
        </p:nvSpPr>
        <p:spPr>
          <a:xfrm>
            <a:off x="4247402" y="3225135"/>
            <a:ext cx="649196" cy="392909"/>
          </a:xfrm>
          <a:prstGeom prst="homePlate">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23 CuadroTexto"/>
          <p:cNvSpPr txBox="1"/>
          <p:nvPr/>
        </p:nvSpPr>
        <p:spPr>
          <a:xfrm>
            <a:off x="1763688" y="836712"/>
            <a:ext cx="5616624" cy="400110"/>
          </a:xfrm>
          <a:prstGeom prst="rect">
            <a:avLst/>
          </a:prstGeom>
          <a:noFill/>
        </p:spPr>
        <p:txBody>
          <a:bodyPr wrap="square" rtlCol="0">
            <a:spAutoFit/>
          </a:bodyPr>
          <a:lstStyle/>
          <a:p>
            <a:pPr algn="ctr"/>
            <a:r>
              <a:rPr lang="es-MX" sz="2000" b="1" dirty="0" smtClean="0"/>
              <a:t>TRANSFERENCIA DE RECURSOS</a:t>
            </a:r>
            <a:endParaRPr lang="es-MX" sz="2000" b="1" dirty="0"/>
          </a:p>
        </p:txBody>
      </p:sp>
      <p:sp>
        <p:nvSpPr>
          <p:cNvPr id="22" name="21 Rectángulo redondeado"/>
          <p:cNvSpPr/>
          <p:nvPr/>
        </p:nvSpPr>
        <p:spPr>
          <a:xfrm>
            <a:off x="1681576" y="2600053"/>
            <a:ext cx="2143140" cy="1857388"/>
          </a:xfrm>
          <a:prstGeom prst="roundRect">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t>TESOFE</a:t>
            </a:r>
            <a:endParaRPr lang="es-MX" sz="2200" b="1" dirty="0"/>
          </a:p>
        </p:txBody>
      </p:sp>
      <p:sp>
        <p:nvSpPr>
          <p:cNvPr id="25" name="24 Rectángulo"/>
          <p:cNvSpPr/>
          <p:nvPr/>
        </p:nvSpPr>
        <p:spPr>
          <a:xfrm>
            <a:off x="5266081" y="1700808"/>
            <a:ext cx="2145420" cy="1643074"/>
          </a:xfrm>
          <a:prstGeom prst="rect">
            <a:avLst/>
          </a:prstGeom>
          <a:solidFill>
            <a:schemeClr val="tx2">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a:t>Secretaría de Finanzas o su similar en el estado</a:t>
            </a:r>
          </a:p>
        </p:txBody>
      </p:sp>
      <p:sp>
        <p:nvSpPr>
          <p:cNvPr id="26" name="25 Rectángulo"/>
          <p:cNvSpPr/>
          <p:nvPr/>
        </p:nvSpPr>
        <p:spPr>
          <a:xfrm>
            <a:off x="251520" y="652024"/>
            <a:ext cx="8640960" cy="207313"/>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5292080" y="3501008"/>
            <a:ext cx="2145420" cy="1643074"/>
          </a:xfrm>
          <a:prstGeom prst="rect">
            <a:avLst/>
          </a:prstGeom>
          <a:solidFill>
            <a:schemeClr val="tx2">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t>A través de una cuenta bancaria específica</a:t>
            </a:r>
            <a:endParaRPr lang="es-MX" sz="2200" b="1" dirty="0"/>
          </a:p>
        </p:txBody>
      </p:sp>
    </p:spTree>
    <p:extLst>
      <p:ext uri="{BB962C8B-B14F-4D97-AF65-F5344CB8AC3E}">
        <p14:creationId xmlns:p14="http://schemas.microsoft.com/office/powerpoint/2010/main" val="159669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96206" y="609881"/>
            <a:ext cx="4704878" cy="461665"/>
          </a:xfrm>
          <a:prstGeom prst="rect">
            <a:avLst/>
          </a:prstGeom>
        </p:spPr>
        <p:txBody>
          <a:bodyPr wrap="none">
            <a:spAutoFit/>
          </a:bodyPr>
          <a:lstStyle/>
          <a:p>
            <a:pPr algn="just"/>
            <a:r>
              <a:rPr lang="es-MX" sz="2400" b="1" dirty="0" smtClean="0">
                <a:latin typeface="+mj-lt"/>
              </a:rPr>
              <a:t>Transferencia de Recursos</a:t>
            </a:r>
          </a:p>
        </p:txBody>
      </p:sp>
      <p:sp>
        <p:nvSpPr>
          <p:cNvPr id="14" name="4 Marcador de número de diapositiva"/>
          <p:cNvSpPr>
            <a:spLocks noGrp="1"/>
          </p:cNvSpPr>
          <p:nvPr>
            <p:ph type="sldNum" sz="quarter" idx="11"/>
          </p:nvPr>
        </p:nvSpPr>
        <p:spPr>
          <a:xfrm>
            <a:off x="8153400" y="6572250"/>
            <a:ext cx="919163" cy="285750"/>
          </a:xfrm>
        </p:spPr>
        <p:txBody>
          <a:bodyPr/>
          <a:lstStyle>
            <a:lvl1pPr>
              <a:defRPr sz="1100" b="1">
                <a:solidFill>
                  <a:schemeClr val="bg1"/>
                </a:solidFill>
                <a:latin typeface="+mn-lt"/>
              </a:defRPr>
            </a:lvl1pPr>
          </a:lstStyle>
          <a:p>
            <a:pPr>
              <a:defRPr/>
            </a:pPr>
            <a:r>
              <a:rPr lang="es-MX" dirty="0"/>
              <a:t>ASF | </a:t>
            </a:r>
            <a:fld id="{D3FBB569-850B-4292-B9B1-7A17EEC1F0B4}" type="slidenum">
              <a:rPr lang="es-MX"/>
              <a:pPr>
                <a:defRPr/>
              </a:pPr>
              <a:t>14</a:t>
            </a:fld>
            <a:endParaRPr lang="es-MX" dirty="0"/>
          </a:p>
        </p:txBody>
      </p:sp>
      <p:sp>
        <p:nvSpPr>
          <p:cNvPr id="2" name="1 Rectángulo"/>
          <p:cNvSpPr/>
          <p:nvPr/>
        </p:nvSpPr>
        <p:spPr>
          <a:xfrm>
            <a:off x="251520" y="1260049"/>
            <a:ext cx="8640960" cy="584775"/>
          </a:xfrm>
          <a:prstGeom prst="rect">
            <a:avLst/>
          </a:prstGeom>
        </p:spPr>
        <p:txBody>
          <a:bodyPr wrap="square">
            <a:spAutoFit/>
          </a:bodyPr>
          <a:lstStyle/>
          <a:p>
            <a:endParaRPr lang="es-MX" sz="1600" b="1" dirty="0"/>
          </a:p>
          <a:p>
            <a:pPr marL="800100" lvl="1" indent="-342900">
              <a:buFont typeface="+mj-lt"/>
              <a:buAutoNum type="alphaLcParenR"/>
            </a:pPr>
            <a:r>
              <a:rPr lang="es-MX" sz="1600" b="1" dirty="0"/>
              <a:t>De la TESOFE a la Secretaría de Finanzas de la entidad o su </a:t>
            </a:r>
            <a:r>
              <a:rPr lang="es-MX" sz="1600" b="1" dirty="0" smtClean="0"/>
              <a:t>equivalente</a:t>
            </a:r>
            <a:endParaRPr lang="es-MX" sz="1600" b="1" dirty="0"/>
          </a:p>
        </p:txBody>
      </p:sp>
      <p:sp>
        <p:nvSpPr>
          <p:cNvPr id="16" name="15 Pentágono"/>
          <p:cNvSpPr/>
          <p:nvPr/>
        </p:nvSpPr>
        <p:spPr>
          <a:xfrm>
            <a:off x="2527886" y="3644168"/>
            <a:ext cx="500066" cy="433758"/>
          </a:xfrm>
          <a:prstGeom prst="homePlate">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20 Pentágono"/>
          <p:cNvSpPr/>
          <p:nvPr/>
        </p:nvSpPr>
        <p:spPr>
          <a:xfrm>
            <a:off x="5846544" y="3550121"/>
            <a:ext cx="500066" cy="433758"/>
          </a:xfrm>
          <a:prstGeom prst="homePlate">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a:off x="251520" y="1052736"/>
            <a:ext cx="8640960" cy="207313"/>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14687" y="202148"/>
            <a:ext cx="1232902" cy="461665"/>
          </a:xfrm>
          <a:prstGeom prst="rect">
            <a:avLst/>
          </a:prstGeom>
        </p:spPr>
        <p:txBody>
          <a:bodyPr wrap="none">
            <a:spAutoFit/>
          </a:bodyPr>
          <a:lstStyle/>
          <a:p>
            <a:r>
              <a:rPr lang="es-MX" sz="2400" dirty="0" smtClean="0">
                <a:solidFill>
                  <a:schemeClr val="accent1"/>
                </a:solidFill>
                <a:latin typeface="+mj-lt"/>
              </a:rPr>
              <a:t>FAFEF</a:t>
            </a:r>
            <a:endParaRPr lang="es-MX" sz="2400" dirty="0">
              <a:latin typeface="+mj-lt"/>
            </a:endParaRPr>
          </a:p>
        </p:txBody>
      </p:sp>
      <p:sp>
        <p:nvSpPr>
          <p:cNvPr id="18" name="17 Rectángulo redondeado"/>
          <p:cNvSpPr/>
          <p:nvPr/>
        </p:nvSpPr>
        <p:spPr>
          <a:xfrm>
            <a:off x="252196" y="3055185"/>
            <a:ext cx="2143140" cy="1857388"/>
          </a:xfrm>
          <a:prstGeom prst="roundRect">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t>TESOFE</a:t>
            </a:r>
            <a:endParaRPr lang="es-MX" sz="2200" b="1" dirty="0"/>
          </a:p>
        </p:txBody>
      </p:sp>
      <p:sp>
        <p:nvSpPr>
          <p:cNvPr id="20" name="19 Elipse"/>
          <p:cNvSpPr/>
          <p:nvPr/>
        </p:nvSpPr>
        <p:spPr>
          <a:xfrm>
            <a:off x="3275856" y="2724880"/>
            <a:ext cx="2500330" cy="214428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Secretaría de Finanzas o su equivalente en la entidad federativa</a:t>
            </a:r>
            <a:endParaRPr lang="es-MX" b="1" dirty="0"/>
          </a:p>
        </p:txBody>
      </p:sp>
      <p:sp>
        <p:nvSpPr>
          <p:cNvPr id="22" name="21 Rectángulo"/>
          <p:cNvSpPr/>
          <p:nvPr/>
        </p:nvSpPr>
        <p:spPr>
          <a:xfrm>
            <a:off x="6574961" y="2807252"/>
            <a:ext cx="2317519" cy="206030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SF paga directamente a proveedores y contratistas previa solicitud de las dependencias ejecutoras</a:t>
            </a:r>
          </a:p>
        </p:txBody>
      </p:sp>
    </p:spTree>
    <p:extLst>
      <p:ext uri="{BB962C8B-B14F-4D97-AF65-F5344CB8AC3E}">
        <p14:creationId xmlns:p14="http://schemas.microsoft.com/office/powerpoint/2010/main" val="1923269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96206" y="609881"/>
            <a:ext cx="4704878" cy="461665"/>
          </a:xfrm>
          <a:prstGeom prst="rect">
            <a:avLst/>
          </a:prstGeom>
        </p:spPr>
        <p:txBody>
          <a:bodyPr wrap="none">
            <a:spAutoFit/>
          </a:bodyPr>
          <a:lstStyle/>
          <a:p>
            <a:pPr algn="just"/>
            <a:r>
              <a:rPr lang="es-MX" sz="2400" b="1" dirty="0" smtClean="0">
                <a:latin typeface="+mj-lt"/>
              </a:rPr>
              <a:t>Transferencia de Recursos</a:t>
            </a:r>
          </a:p>
        </p:txBody>
      </p:sp>
      <p:sp>
        <p:nvSpPr>
          <p:cNvPr id="14" name="4 Marcador de número de diapositiva"/>
          <p:cNvSpPr>
            <a:spLocks noGrp="1"/>
          </p:cNvSpPr>
          <p:nvPr>
            <p:ph type="sldNum" sz="quarter" idx="11"/>
          </p:nvPr>
        </p:nvSpPr>
        <p:spPr>
          <a:xfrm>
            <a:off x="8153400" y="6572250"/>
            <a:ext cx="919163" cy="285750"/>
          </a:xfrm>
        </p:spPr>
        <p:txBody>
          <a:bodyPr/>
          <a:lstStyle>
            <a:lvl1pPr>
              <a:defRPr sz="1100" b="1">
                <a:solidFill>
                  <a:schemeClr val="bg1"/>
                </a:solidFill>
                <a:latin typeface="+mn-lt"/>
              </a:defRPr>
            </a:lvl1pPr>
          </a:lstStyle>
          <a:p>
            <a:pPr>
              <a:defRPr/>
            </a:pPr>
            <a:r>
              <a:rPr lang="es-MX" dirty="0"/>
              <a:t>ASF | </a:t>
            </a:r>
            <a:fld id="{D3FBB569-850B-4292-B9B1-7A17EEC1F0B4}" type="slidenum">
              <a:rPr lang="es-MX"/>
              <a:pPr>
                <a:defRPr/>
              </a:pPr>
              <a:t>15</a:t>
            </a:fld>
            <a:endParaRPr lang="es-MX" dirty="0"/>
          </a:p>
        </p:txBody>
      </p:sp>
      <p:sp>
        <p:nvSpPr>
          <p:cNvPr id="2" name="1 Rectángulo"/>
          <p:cNvSpPr/>
          <p:nvPr/>
        </p:nvSpPr>
        <p:spPr>
          <a:xfrm>
            <a:off x="251520" y="1157843"/>
            <a:ext cx="8568952" cy="830997"/>
          </a:xfrm>
          <a:prstGeom prst="rect">
            <a:avLst/>
          </a:prstGeom>
        </p:spPr>
        <p:txBody>
          <a:bodyPr wrap="square">
            <a:spAutoFit/>
          </a:bodyPr>
          <a:lstStyle/>
          <a:p>
            <a:pPr algn="just"/>
            <a:endParaRPr lang="es-MX" sz="1600" b="1" dirty="0"/>
          </a:p>
          <a:p>
            <a:pPr lvl="1" algn="just"/>
            <a:r>
              <a:rPr lang="es-MX" sz="1600" b="1" dirty="0" smtClean="0"/>
              <a:t>b) De </a:t>
            </a:r>
            <a:r>
              <a:rPr lang="es-MX" sz="1600" b="1" dirty="0"/>
              <a:t>la TESOFE a la Secretaría </a:t>
            </a:r>
            <a:r>
              <a:rPr lang="es-MX" sz="1600" b="1" dirty="0" smtClean="0"/>
              <a:t>de Finanzas </a:t>
            </a:r>
            <a:r>
              <a:rPr lang="es-MX" sz="1600" b="1" dirty="0"/>
              <a:t>o su equivalente </a:t>
            </a:r>
            <a:r>
              <a:rPr lang="es-MX" sz="1600" b="1" dirty="0" smtClean="0"/>
              <a:t>y de ésta a </a:t>
            </a:r>
            <a:r>
              <a:rPr lang="es-MX" sz="1600" b="1" dirty="0"/>
              <a:t>los organismos ejecutores del </a:t>
            </a:r>
            <a:r>
              <a:rPr lang="es-MX" sz="1600" b="1" dirty="0" smtClean="0"/>
              <a:t>gasto</a:t>
            </a:r>
            <a:endParaRPr lang="es-MX" sz="1600" b="1" dirty="0"/>
          </a:p>
        </p:txBody>
      </p:sp>
      <p:sp>
        <p:nvSpPr>
          <p:cNvPr id="7" name="6 Pentágono"/>
          <p:cNvSpPr/>
          <p:nvPr/>
        </p:nvSpPr>
        <p:spPr>
          <a:xfrm>
            <a:off x="5859895" y="3675487"/>
            <a:ext cx="500066" cy="433758"/>
          </a:xfrm>
          <a:prstGeom prst="homePlate">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6366070" y="1736812"/>
            <a:ext cx="2448272" cy="504056"/>
          </a:xfrm>
          <a:prstGeom prst="rect">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50" b="1" dirty="0" smtClean="0"/>
              <a:t>Secretaría de Infraestructura</a:t>
            </a:r>
            <a:endParaRPr lang="es-MX" sz="1450" b="1" dirty="0"/>
          </a:p>
        </p:txBody>
      </p:sp>
      <p:sp>
        <p:nvSpPr>
          <p:cNvPr id="10" name="9 Pentágono"/>
          <p:cNvSpPr/>
          <p:nvPr/>
        </p:nvSpPr>
        <p:spPr>
          <a:xfrm>
            <a:off x="2555776" y="3704616"/>
            <a:ext cx="500066" cy="433758"/>
          </a:xfrm>
          <a:prstGeom prst="homePlate">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a:off x="6366070" y="2306207"/>
            <a:ext cx="2448272" cy="648072"/>
          </a:xfrm>
          <a:prstGeom prst="rect">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50" b="1" dirty="0"/>
              <a:t>Comisión Estatal de Agua Potable y Alcantarillado</a:t>
            </a:r>
          </a:p>
        </p:txBody>
      </p:sp>
      <p:sp>
        <p:nvSpPr>
          <p:cNvPr id="12" name="11 Rectángulo"/>
          <p:cNvSpPr/>
          <p:nvPr/>
        </p:nvSpPr>
        <p:spPr>
          <a:xfrm>
            <a:off x="6375307" y="3018484"/>
            <a:ext cx="2448272" cy="763515"/>
          </a:xfrm>
          <a:prstGeom prst="rect">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50" b="1" dirty="0"/>
              <a:t>Instituto de Seguridad y Servicios Sociales de los Trabajadores </a:t>
            </a:r>
          </a:p>
        </p:txBody>
      </p:sp>
      <p:sp>
        <p:nvSpPr>
          <p:cNvPr id="13" name="12 Rectángulo"/>
          <p:cNvSpPr/>
          <p:nvPr/>
        </p:nvSpPr>
        <p:spPr>
          <a:xfrm>
            <a:off x="6359961" y="3855326"/>
            <a:ext cx="2448272" cy="293753"/>
          </a:xfrm>
          <a:prstGeom prst="rect">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50" b="1" dirty="0"/>
              <a:t>Fideicomisos estatales </a:t>
            </a:r>
          </a:p>
        </p:txBody>
      </p:sp>
      <p:sp>
        <p:nvSpPr>
          <p:cNvPr id="15" name="14 Rectángulo"/>
          <p:cNvSpPr/>
          <p:nvPr/>
        </p:nvSpPr>
        <p:spPr>
          <a:xfrm>
            <a:off x="6375183" y="4247241"/>
            <a:ext cx="2448272" cy="342607"/>
          </a:xfrm>
          <a:prstGeom prst="rect">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50" b="1" dirty="0"/>
              <a:t>Ayuntamientos</a:t>
            </a:r>
          </a:p>
        </p:txBody>
      </p:sp>
      <p:sp>
        <p:nvSpPr>
          <p:cNvPr id="16" name="15 Rectángulo"/>
          <p:cNvSpPr/>
          <p:nvPr/>
        </p:nvSpPr>
        <p:spPr>
          <a:xfrm>
            <a:off x="6385828" y="4664754"/>
            <a:ext cx="2448272" cy="338247"/>
          </a:xfrm>
          <a:prstGeom prst="rect">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50" b="1" dirty="0"/>
              <a:t>Universidades</a:t>
            </a:r>
          </a:p>
        </p:txBody>
      </p:sp>
      <p:sp>
        <p:nvSpPr>
          <p:cNvPr id="17" name="16 Rectángulo"/>
          <p:cNvSpPr/>
          <p:nvPr/>
        </p:nvSpPr>
        <p:spPr>
          <a:xfrm>
            <a:off x="251520" y="1052736"/>
            <a:ext cx="8640960" cy="207313"/>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6398756" y="5681556"/>
            <a:ext cx="2448272" cy="504056"/>
          </a:xfrm>
          <a:prstGeom prst="rect">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50" b="1" dirty="0"/>
              <a:t>Secretaría de Educación Estatal</a:t>
            </a:r>
          </a:p>
        </p:txBody>
      </p:sp>
      <p:sp>
        <p:nvSpPr>
          <p:cNvPr id="21" name="20 Rectángulo"/>
          <p:cNvSpPr/>
          <p:nvPr/>
        </p:nvSpPr>
        <p:spPr>
          <a:xfrm>
            <a:off x="6398756" y="5151855"/>
            <a:ext cx="2448272" cy="432048"/>
          </a:xfrm>
          <a:prstGeom prst="rect">
            <a:avLst/>
          </a:prstGeom>
          <a:solidFill>
            <a:schemeClr val="tx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50" b="1" dirty="0"/>
              <a:t>Consejo de Ciencia y Tecnología</a:t>
            </a:r>
          </a:p>
        </p:txBody>
      </p:sp>
      <p:sp>
        <p:nvSpPr>
          <p:cNvPr id="22" name="21 Rectángulo"/>
          <p:cNvSpPr/>
          <p:nvPr/>
        </p:nvSpPr>
        <p:spPr>
          <a:xfrm>
            <a:off x="514687" y="202148"/>
            <a:ext cx="1232902" cy="461665"/>
          </a:xfrm>
          <a:prstGeom prst="rect">
            <a:avLst/>
          </a:prstGeom>
        </p:spPr>
        <p:txBody>
          <a:bodyPr wrap="none">
            <a:spAutoFit/>
          </a:bodyPr>
          <a:lstStyle/>
          <a:p>
            <a:r>
              <a:rPr lang="es-MX" sz="2400" dirty="0" smtClean="0">
                <a:solidFill>
                  <a:schemeClr val="accent1"/>
                </a:solidFill>
                <a:latin typeface="+mj-lt"/>
              </a:rPr>
              <a:t>FAFEF</a:t>
            </a:r>
            <a:endParaRPr lang="es-MX" sz="2400" dirty="0">
              <a:latin typeface="+mj-lt"/>
            </a:endParaRPr>
          </a:p>
        </p:txBody>
      </p:sp>
      <p:sp>
        <p:nvSpPr>
          <p:cNvPr id="25" name="24 Rectángulo redondeado"/>
          <p:cNvSpPr/>
          <p:nvPr/>
        </p:nvSpPr>
        <p:spPr>
          <a:xfrm>
            <a:off x="251520" y="2963672"/>
            <a:ext cx="2143140" cy="1857388"/>
          </a:xfrm>
          <a:prstGeom prst="roundRect">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t>TESOFE</a:t>
            </a:r>
            <a:endParaRPr lang="es-MX" sz="2200" b="1" dirty="0"/>
          </a:p>
        </p:txBody>
      </p:sp>
      <p:sp>
        <p:nvSpPr>
          <p:cNvPr id="26" name="25 Elipse"/>
          <p:cNvSpPr/>
          <p:nvPr/>
        </p:nvSpPr>
        <p:spPr>
          <a:xfrm>
            <a:off x="3203848" y="2724880"/>
            <a:ext cx="2500330" cy="214428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Secretaría de Finanzas o su equivalente en la entidad federativa</a:t>
            </a:r>
            <a:endParaRPr lang="es-MX" b="1" dirty="0"/>
          </a:p>
        </p:txBody>
      </p:sp>
    </p:spTree>
    <p:extLst>
      <p:ext uri="{BB962C8B-B14F-4D97-AF65-F5344CB8AC3E}">
        <p14:creationId xmlns:p14="http://schemas.microsoft.com/office/powerpoint/2010/main" val="3657688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96206" y="609881"/>
            <a:ext cx="4704878" cy="461665"/>
          </a:xfrm>
          <a:prstGeom prst="rect">
            <a:avLst/>
          </a:prstGeom>
        </p:spPr>
        <p:txBody>
          <a:bodyPr wrap="none">
            <a:spAutoFit/>
          </a:bodyPr>
          <a:lstStyle/>
          <a:p>
            <a:pPr algn="just"/>
            <a:r>
              <a:rPr lang="es-MX" sz="2400" b="1" dirty="0" smtClean="0">
                <a:latin typeface="+mj-lt"/>
              </a:rPr>
              <a:t>Transferencia de Recursos</a:t>
            </a:r>
          </a:p>
        </p:txBody>
      </p:sp>
      <p:sp>
        <p:nvSpPr>
          <p:cNvPr id="14" name="4 Marcador de número de diapositiva"/>
          <p:cNvSpPr>
            <a:spLocks noGrp="1"/>
          </p:cNvSpPr>
          <p:nvPr>
            <p:ph type="sldNum" sz="quarter" idx="11"/>
          </p:nvPr>
        </p:nvSpPr>
        <p:spPr>
          <a:xfrm>
            <a:off x="8153400" y="6572250"/>
            <a:ext cx="919163" cy="285750"/>
          </a:xfrm>
        </p:spPr>
        <p:txBody>
          <a:bodyPr/>
          <a:lstStyle>
            <a:lvl1pPr>
              <a:defRPr sz="1100" b="1">
                <a:solidFill>
                  <a:schemeClr val="bg1"/>
                </a:solidFill>
                <a:latin typeface="+mn-lt"/>
              </a:defRPr>
            </a:lvl1pPr>
          </a:lstStyle>
          <a:p>
            <a:pPr>
              <a:defRPr/>
            </a:pPr>
            <a:r>
              <a:rPr lang="es-MX" dirty="0"/>
              <a:t>ASF | </a:t>
            </a:r>
            <a:fld id="{D3FBB569-850B-4292-B9B1-7A17EEC1F0B4}" type="slidenum">
              <a:rPr lang="es-MX"/>
              <a:pPr>
                <a:defRPr/>
              </a:pPr>
              <a:t>16</a:t>
            </a:fld>
            <a:endParaRPr lang="es-MX" dirty="0"/>
          </a:p>
        </p:txBody>
      </p:sp>
      <p:sp>
        <p:nvSpPr>
          <p:cNvPr id="2" name="1 Rectángulo"/>
          <p:cNvSpPr/>
          <p:nvPr/>
        </p:nvSpPr>
        <p:spPr>
          <a:xfrm>
            <a:off x="251520" y="1434262"/>
            <a:ext cx="8568952" cy="338554"/>
          </a:xfrm>
          <a:prstGeom prst="rect">
            <a:avLst/>
          </a:prstGeom>
        </p:spPr>
        <p:txBody>
          <a:bodyPr wrap="square">
            <a:spAutoFit/>
          </a:bodyPr>
          <a:lstStyle/>
          <a:p>
            <a:pPr lvl="1" algn="just"/>
            <a:r>
              <a:rPr lang="es-MX" sz="1600" b="1" dirty="0" smtClean="0"/>
              <a:t>c) Transferencia </a:t>
            </a:r>
            <a:r>
              <a:rPr lang="es-MX" sz="1600" b="1" dirty="0"/>
              <a:t>de recursos de la cuenta específica del Fondo a otras cuentas</a:t>
            </a:r>
          </a:p>
        </p:txBody>
      </p:sp>
      <p:sp>
        <p:nvSpPr>
          <p:cNvPr id="10" name="9 Pentágono"/>
          <p:cNvSpPr/>
          <p:nvPr/>
        </p:nvSpPr>
        <p:spPr>
          <a:xfrm>
            <a:off x="2622365" y="3644169"/>
            <a:ext cx="500066" cy="433758"/>
          </a:xfrm>
          <a:prstGeom prst="homePlate">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a:off x="6372200" y="2492896"/>
            <a:ext cx="2448272" cy="122413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t>Cuenta de Inversiones donde se manejan recursos  de distintas fuentes de financiamiento</a:t>
            </a:r>
            <a:endParaRPr lang="es-MX" sz="1500" b="1" dirty="0"/>
          </a:p>
        </p:txBody>
      </p:sp>
      <p:sp>
        <p:nvSpPr>
          <p:cNvPr id="12" name="11 Rectángulo"/>
          <p:cNvSpPr/>
          <p:nvPr/>
        </p:nvSpPr>
        <p:spPr>
          <a:xfrm>
            <a:off x="6372200" y="3861048"/>
            <a:ext cx="2448272" cy="144016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t>Cuenta concentradora donde se </a:t>
            </a:r>
            <a:r>
              <a:rPr lang="es-MX" sz="1500" b="1" dirty="0"/>
              <a:t>manejan recursos  de distintas fuentes de financiamiento</a:t>
            </a:r>
          </a:p>
          <a:p>
            <a:pPr algn="ctr"/>
            <a:endParaRPr lang="es-MX" sz="1500" b="1" dirty="0"/>
          </a:p>
        </p:txBody>
      </p:sp>
      <p:sp>
        <p:nvSpPr>
          <p:cNvPr id="17" name="16 Rectángulo"/>
          <p:cNvSpPr/>
          <p:nvPr/>
        </p:nvSpPr>
        <p:spPr>
          <a:xfrm>
            <a:off x="251520" y="1052736"/>
            <a:ext cx="8640960" cy="207313"/>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14687" y="202148"/>
            <a:ext cx="1232902" cy="461665"/>
          </a:xfrm>
          <a:prstGeom prst="rect">
            <a:avLst/>
          </a:prstGeom>
        </p:spPr>
        <p:txBody>
          <a:bodyPr wrap="none">
            <a:spAutoFit/>
          </a:bodyPr>
          <a:lstStyle/>
          <a:p>
            <a:r>
              <a:rPr lang="es-MX" sz="2400" dirty="0" smtClean="0">
                <a:solidFill>
                  <a:schemeClr val="accent1"/>
                </a:solidFill>
                <a:latin typeface="+mj-lt"/>
              </a:rPr>
              <a:t>FAFEF</a:t>
            </a:r>
            <a:endParaRPr lang="es-MX" sz="2400" dirty="0">
              <a:latin typeface="+mj-lt"/>
            </a:endParaRPr>
          </a:p>
        </p:txBody>
      </p:sp>
      <p:sp>
        <p:nvSpPr>
          <p:cNvPr id="16" name="15 Pentágono"/>
          <p:cNvSpPr/>
          <p:nvPr/>
        </p:nvSpPr>
        <p:spPr>
          <a:xfrm>
            <a:off x="5788385" y="3580141"/>
            <a:ext cx="500066" cy="433758"/>
          </a:xfrm>
          <a:prstGeom prst="homePlate">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redondeado"/>
          <p:cNvSpPr/>
          <p:nvPr/>
        </p:nvSpPr>
        <p:spPr>
          <a:xfrm>
            <a:off x="287417" y="3022857"/>
            <a:ext cx="2143140" cy="1857388"/>
          </a:xfrm>
          <a:prstGeom prst="roundRect">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t>TESOFE</a:t>
            </a:r>
            <a:endParaRPr lang="es-MX" sz="2200" b="1" dirty="0"/>
          </a:p>
        </p:txBody>
      </p:sp>
      <p:sp>
        <p:nvSpPr>
          <p:cNvPr id="20" name="19 Elipse"/>
          <p:cNvSpPr/>
          <p:nvPr/>
        </p:nvSpPr>
        <p:spPr>
          <a:xfrm>
            <a:off x="3203848" y="2724880"/>
            <a:ext cx="2500330" cy="214428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Secretaría de Finanzas o su equivalente en la entidad federativa</a:t>
            </a:r>
            <a:endParaRPr lang="es-MX" b="1" dirty="0"/>
          </a:p>
        </p:txBody>
      </p:sp>
    </p:spTree>
    <p:extLst>
      <p:ext uri="{BB962C8B-B14F-4D97-AF65-F5344CB8AC3E}">
        <p14:creationId xmlns:p14="http://schemas.microsoft.com/office/powerpoint/2010/main" val="3712580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14687" y="202148"/>
            <a:ext cx="1232902" cy="461665"/>
          </a:xfrm>
          <a:prstGeom prst="rect">
            <a:avLst/>
          </a:prstGeom>
        </p:spPr>
        <p:txBody>
          <a:bodyPr wrap="none">
            <a:spAutoFit/>
          </a:bodyPr>
          <a:lstStyle/>
          <a:p>
            <a:r>
              <a:rPr lang="es-MX" sz="2400" dirty="0" smtClean="0">
                <a:solidFill>
                  <a:schemeClr val="accent1"/>
                </a:solidFill>
                <a:latin typeface="+mj-lt"/>
              </a:rPr>
              <a:t>FAFEF</a:t>
            </a:r>
            <a:endParaRPr lang="es-MX" sz="2400" dirty="0">
              <a:latin typeface="+mj-lt"/>
            </a:endParaRPr>
          </a:p>
        </p:txBody>
      </p:sp>
      <p:sp>
        <p:nvSpPr>
          <p:cNvPr id="5" name="4 Rectángulo"/>
          <p:cNvSpPr/>
          <p:nvPr/>
        </p:nvSpPr>
        <p:spPr>
          <a:xfrm>
            <a:off x="2196206" y="609881"/>
            <a:ext cx="4704878" cy="461665"/>
          </a:xfrm>
          <a:prstGeom prst="rect">
            <a:avLst/>
          </a:prstGeom>
        </p:spPr>
        <p:txBody>
          <a:bodyPr wrap="none">
            <a:spAutoFit/>
          </a:bodyPr>
          <a:lstStyle/>
          <a:p>
            <a:pPr algn="just"/>
            <a:r>
              <a:rPr lang="es-MX" sz="2400" b="1" dirty="0" smtClean="0">
                <a:latin typeface="+mj-lt"/>
              </a:rPr>
              <a:t>Transferencia </a:t>
            </a:r>
            <a:r>
              <a:rPr lang="es-MX" sz="2400" b="1" smtClean="0">
                <a:latin typeface="+mj-lt"/>
              </a:rPr>
              <a:t>de Recursos</a:t>
            </a:r>
            <a:endParaRPr lang="es-MX" sz="2400" b="1" dirty="0" smtClean="0">
              <a:latin typeface="+mj-lt"/>
            </a:endParaRPr>
          </a:p>
        </p:txBody>
      </p:sp>
      <p:sp>
        <p:nvSpPr>
          <p:cNvPr id="7" name="6 Pentágono"/>
          <p:cNvSpPr/>
          <p:nvPr/>
        </p:nvSpPr>
        <p:spPr>
          <a:xfrm>
            <a:off x="5761750" y="3580141"/>
            <a:ext cx="500066" cy="433758"/>
          </a:xfrm>
          <a:prstGeom prst="homePlate">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6372200" y="2663122"/>
            <a:ext cx="2448272" cy="2206037"/>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t>Transfiere </a:t>
            </a:r>
            <a:r>
              <a:rPr lang="es-MX" sz="1500" b="1" dirty="0" smtClean="0"/>
              <a:t>recursos </a:t>
            </a:r>
            <a:r>
              <a:rPr lang="es-MX" sz="1500" b="1" dirty="0" smtClean="0"/>
              <a:t>del Fondo a las cuentas bancarias de las participaciones para resarcir los pagos de deuda pública autorizadas y pagadas  con las mismas</a:t>
            </a:r>
            <a:endParaRPr lang="es-MX" sz="1500" b="1" dirty="0"/>
          </a:p>
        </p:txBody>
      </p:sp>
      <p:sp>
        <p:nvSpPr>
          <p:cNvPr id="11" name="10 Pentágono"/>
          <p:cNvSpPr/>
          <p:nvPr/>
        </p:nvSpPr>
        <p:spPr>
          <a:xfrm>
            <a:off x="2623421" y="3580141"/>
            <a:ext cx="500066" cy="433758"/>
          </a:xfrm>
          <a:prstGeom prst="homePlate">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redondeado"/>
          <p:cNvSpPr/>
          <p:nvPr/>
        </p:nvSpPr>
        <p:spPr>
          <a:xfrm>
            <a:off x="247217" y="2868326"/>
            <a:ext cx="2143140" cy="1857388"/>
          </a:xfrm>
          <a:prstGeom prst="roundRect">
            <a:avLst/>
          </a:prstGeom>
          <a:solidFill>
            <a:schemeClr val="accent1">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t>TESOFE</a:t>
            </a:r>
            <a:endParaRPr lang="es-MX" sz="2200" b="1" dirty="0"/>
          </a:p>
        </p:txBody>
      </p:sp>
      <p:sp>
        <p:nvSpPr>
          <p:cNvPr id="13" name="12 Elipse"/>
          <p:cNvSpPr/>
          <p:nvPr/>
        </p:nvSpPr>
        <p:spPr>
          <a:xfrm>
            <a:off x="3203848" y="2724880"/>
            <a:ext cx="2500330" cy="214428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Secretaría de Finanzas o su equivalente en la entidad federativa</a:t>
            </a:r>
            <a:endParaRPr lang="es-MX" b="1" dirty="0"/>
          </a:p>
        </p:txBody>
      </p:sp>
      <p:sp>
        <p:nvSpPr>
          <p:cNvPr id="14" name="13 Rectángulo"/>
          <p:cNvSpPr/>
          <p:nvPr/>
        </p:nvSpPr>
        <p:spPr>
          <a:xfrm>
            <a:off x="251520" y="1052736"/>
            <a:ext cx="8640960" cy="207313"/>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14 Rectángulo"/>
          <p:cNvSpPr/>
          <p:nvPr/>
        </p:nvSpPr>
        <p:spPr>
          <a:xfrm>
            <a:off x="251520" y="1434262"/>
            <a:ext cx="8568952" cy="584775"/>
          </a:xfrm>
          <a:prstGeom prst="rect">
            <a:avLst/>
          </a:prstGeom>
        </p:spPr>
        <p:txBody>
          <a:bodyPr wrap="square">
            <a:spAutoFit/>
          </a:bodyPr>
          <a:lstStyle/>
          <a:p>
            <a:pPr lvl="1" algn="just"/>
            <a:r>
              <a:rPr lang="es-MX" sz="1600" b="1" dirty="0"/>
              <a:t>d</a:t>
            </a:r>
            <a:r>
              <a:rPr lang="es-MX" sz="1600" b="1" dirty="0" smtClean="0"/>
              <a:t>) Transferencia </a:t>
            </a:r>
            <a:r>
              <a:rPr lang="es-MX" sz="1600" b="1" dirty="0"/>
              <a:t>de recursos de la cuenta específica del Fondo a </a:t>
            </a:r>
            <a:r>
              <a:rPr lang="es-MX" sz="1600" b="1" dirty="0" smtClean="0"/>
              <a:t>las cuentas de     las participaciones</a:t>
            </a:r>
            <a:endParaRPr lang="es-MX" sz="1600" b="1" dirty="0"/>
          </a:p>
        </p:txBody>
      </p:sp>
    </p:spTree>
    <p:extLst>
      <p:ext uri="{BB962C8B-B14F-4D97-AF65-F5344CB8AC3E}">
        <p14:creationId xmlns:p14="http://schemas.microsoft.com/office/powerpoint/2010/main" val="642712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18</a:t>
            </a:fld>
            <a:endParaRPr lang="es-MX" dirty="0">
              <a:solidFill>
                <a:prstClr val="white"/>
              </a:solidFill>
            </a:endParaRPr>
          </a:p>
        </p:txBody>
      </p:sp>
      <p:sp>
        <p:nvSpPr>
          <p:cNvPr id="3" name="2 Rectángulo"/>
          <p:cNvSpPr/>
          <p:nvPr/>
        </p:nvSpPr>
        <p:spPr>
          <a:xfrm rot="16200000">
            <a:off x="7061734" y="-1397600"/>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9 Marcador de contenido"/>
          <p:cNvSpPr txBox="1">
            <a:spLocks/>
          </p:cNvSpPr>
          <p:nvPr/>
        </p:nvSpPr>
        <p:spPr bwMode="auto">
          <a:xfrm>
            <a:off x="5606308" y="130325"/>
            <a:ext cx="3491881" cy="34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800" b="1" dirty="0" smtClean="0">
                <a:solidFill>
                  <a:schemeClr val="bg1"/>
                </a:solidFill>
                <a:latin typeface="Arial" charset="0"/>
                <a:cs typeface="Arial" charset="0"/>
              </a:rPr>
              <a:t>Desarrollo del Procedimiento</a:t>
            </a:r>
            <a:endParaRPr lang="es-MX" sz="1800" b="1" dirty="0">
              <a:solidFill>
                <a:schemeClr val="bg1"/>
              </a:solidFill>
              <a:latin typeface="Arial" charset="0"/>
              <a:cs typeface="Arial" charset="0"/>
            </a:endParaRPr>
          </a:p>
        </p:txBody>
      </p:sp>
      <p:cxnSp>
        <p:nvCxnSpPr>
          <p:cNvPr id="5" name="4 Conector recto"/>
          <p:cNvCxnSpPr/>
          <p:nvPr/>
        </p:nvCxnSpPr>
        <p:spPr>
          <a:xfrm>
            <a:off x="847174" y="332656"/>
            <a:ext cx="34367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847174" y="764704"/>
            <a:ext cx="34367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827584" y="370756"/>
            <a:ext cx="3508802" cy="400110"/>
          </a:xfrm>
          <a:prstGeom prst="rect">
            <a:avLst/>
          </a:prstGeom>
          <a:noFill/>
        </p:spPr>
        <p:txBody>
          <a:bodyPr wrap="square" rtlCol="0">
            <a:spAutoFit/>
          </a:bodyPr>
          <a:lstStyle/>
          <a:p>
            <a:pPr algn="ctr"/>
            <a:r>
              <a:rPr lang="es-MX" sz="2000" b="1" dirty="0" smtClean="0">
                <a:solidFill>
                  <a:schemeClr val="tx2">
                    <a:lumMod val="75000"/>
                    <a:lumOff val="25000"/>
                  </a:schemeClr>
                </a:solidFill>
              </a:rPr>
              <a:t>Transferencia de recursos</a:t>
            </a:r>
          </a:p>
        </p:txBody>
      </p:sp>
      <p:graphicFrame>
        <p:nvGraphicFramePr>
          <p:cNvPr id="8" name="7 Diagrama"/>
          <p:cNvGraphicFramePr/>
          <p:nvPr>
            <p:extLst>
              <p:ext uri="{D42A27DB-BD31-4B8C-83A1-F6EECF244321}">
                <p14:modId xmlns:p14="http://schemas.microsoft.com/office/powerpoint/2010/main" val="1399011036"/>
              </p:ext>
            </p:extLst>
          </p:nvPr>
        </p:nvGraphicFramePr>
        <p:xfrm>
          <a:off x="924272" y="980728"/>
          <a:ext cx="78962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320" y="836339"/>
            <a:ext cx="1008112" cy="1368525"/>
          </a:xfrm>
          <a:prstGeom prst="rect">
            <a:avLst/>
          </a:prstGeom>
        </p:spPr>
      </p:pic>
      <p:pic>
        <p:nvPicPr>
          <p:cNvPr id="10" name="9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6376" y="2348880"/>
            <a:ext cx="895611" cy="1137821"/>
          </a:xfrm>
          <a:prstGeom prst="rect">
            <a:avLst/>
          </a:prstGeom>
        </p:spPr>
      </p:pic>
      <p:pic>
        <p:nvPicPr>
          <p:cNvPr id="11" name="10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831" y="3645024"/>
            <a:ext cx="1698873" cy="1213481"/>
          </a:xfrm>
          <a:prstGeom prst="rect">
            <a:avLst/>
          </a:prstGeom>
        </p:spPr>
      </p:pic>
      <p:pic>
        <p:nvPicPr>
          <p:cNvPr id="12"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2167" t="12423" r="6413" b="11042"/>
          <a:stretch/>
        </p:blipFill>
        <p:spPr bwMode="auto">
          <a:xfrm>
            <a:off x="611560" y="5013176"/>
            <a:ext cx="1656184" cy="1162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425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19</a:t>
            </a:fld>
            <a:endParaRPr lang="es-MX" dirty="0">
              <a:solidFill>
                <a:prstClr val="white"/>
              </a:solidFill>
            </a:endParaRPr>
          </a:p>
        </p:txBody>
      </p:sp>
      <p:sp>
        <p:nvSpPr>
          <p:cNvPr id="3" name="2 Rectángulo"/>
          <p:cNvSpPr/>
          <p:nvPr/>
        </p:nvSpPr>
        <p:spPr>
          <a:xfrm rot="16200000">
            <a:off x="7049720" y="-1374921"/>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9 Marcador de contenido"/>
          <p:cNvSpPr txBox="1">
            <a:spLocks/>
          </p:cNvSpPr>
          <p:nvPr/>
        </p:nvSpPr>
        <p:spPr bwMode="auto">
          <a:xfrm>
            <a:off x="5652119" y="0"/>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cxnSp>
        <p:nvCxnSpPr>
          <p:cNvPr id="5" name="4 Conector recto"/>
          <p:cNvCxnSpPr/>
          <p:nvPr/>
        </p:nvCxnSpPr>
        <p:spPr>
          <a:xfrm>
            <a:off x="991190" y="332656"/>
            <a:ext cx="408486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991190" y="1124744"/>
            <a:ext cx="408486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876626" y="361434"/>
            <a:ext cx="4271438" cy="707886"/>
          </a:xfrm>
          <a:prstGeom prst="rect">
            <a:avLst/>
          </a:prstGeom>
          <a:noFill/>
        </p:spPr>
        <p:txBody>
          <a:bodyPr wrap="square" rtlCol="0">
            <a:spAutoFit/>
          </a:bodyPr>
          <a:lstStyle/>
          <a:p>
            <a:pPr algn="ctr"/>
            <a:r>
              <a:rPr lang="es-MX" sz="2000" b="1" dirty="0">
                <a:solidFill>
                  <a:schemeClr val="tx2">
                    <a:lumMod val="75000"/>
                    <a:lumOff val="25000"/>
                  </a:schemeClr>
                </a:solidFill>
              </a:rPr>
              <a:t>Registro e información </a:t>
            </a:r>
            <a:r>
              <a:rPr lang="es-MX" sz="2000" b="1" dirty="0" smtClean="0">
                <a:solidFill>
                  <a:schemeClr val="tx2">
                    <a:lumMod val="75000"/>
                    <a:lumOff val="25000"/>
                  </a:schemeClr>
                </a:solidFill>
              </a:rPr>
              <a:t>contable</a:t>
            </a:r>
          </a:p>
          <a:p>
            <a:pPr algn="ctr"/>
            <a:r>
              <a:rPr lang="es-MX" sz="2000" b="1" dirty="0" smtClean="0">
                <a:solidFill>
                  <a:schemeClr val="tx2">
                    <a:lumMod val="75000"/>
                    <a:lumOff val="25000"/>
                  </a:schemeClr>
                </a:solidFill>
              </a:rPr>
              <a:t> </a:t>
            </a:r>
            <a:r>
              <a:rPr lang="es-MX" sz="2000" b="1" dirty="0">
                <a:solidFill>
                  <a:schemeClr val="tx2">
                    <a:lumMod val="75000"/>
                    <a:lumOff val="25000"/>
                  </a:schemeClr>
                </a:solidFill>
              </a:rPr>
              <a:t>y presupuestaria</a:t>
            </a:r>
            <a:endParaRPr lang="es-MX" sz="2000" b="1" dirty="0" smtClean="0">
              <a:solidFill>
                <a:schemeClr val="tx2">
                  <a:lumMod val="75000"/>
                  <a:lumOff val="25000"/>
                </a:schemeClr>
              </a:solidFill>
            </a:endParaRPr>
          </a:p>
        </p:txBody>
      </p:sp>
      <p:sp>
        <p:nvSpPr>
          <p:cNvPr id="8" name="7 CuadroTexto"/>
          <p:cNvSpPr txBox="1"/>
          <p:nvPr/>
        </p:nvSpPr>
        <p:spPr>
          <a:xfrm>
            <a:off x="958422" y="1311072"/>
            <a:ext cx="2715026" cy="923330"/>
          </a:xfrm>
          <a:prstGeom prst="rect">
            <a:avLst/>
          </a:prstGeom>
          <a:solidFill>
            <a:schemeClr val="accent1"/>
          </a:solidFill>
          <a:effectLst>
            <a:glow rad="12700">
              <a:schemeClr val="accent6">
                <a:satMod val="175000"/>
                <a:alpha val="40000"/>
              </a:schemeClr>
            </a:glow>
          </a:effectLst>
          <a:scene3d>
            <a:camera prst="orthographicFront"/>
            <a:lightRig rig="threePt" dir="t"/>
          </a:scene3d>
          <a:sp3d extrusionH="76200" contourW="12700">
            <a:bevelT/>
            <a:extrusionClr>
              <a:schemeClr val="bg1"/>
            </a:extrusionClr>
            <a:contourClr>
              <a:schemeClr val="bg1"/>
            </a:contourClr>
          </a:sp3d>
        </p:spPr>
        <p:txBody>
          <a:bodyPr wrap="square" rtlCol="0">
            <a:spAutoFit/>
          </a:bodyPr>
          <a:lstStyle/>
          <a:p>
            <a:pPr algn="ctr"/>
            <a:r>
              <a:rPr lang="es-MX" b="1" dirty="0" smtClean="0">
                <a:solidFill>
                  <a:schemeClr val="bg1"/>
                </a:solidFill>
              </a:rPr>
              <a:t>Cuenta Bancaria Específica</a:t>
            </a:r>
          </a:p>
          <a:p>
            <a:pPr algn="ctr"/>
            <a:r>
              <a:rPr lang="es-MX" b="1" dirty="0" smtClean="0">
                <a:solidFill>
                  <a:schemeClr val="bg1"/>
                </a:solidFill>
              </a:rPr>
              <a:t>(Recursos del Fondo)</a:t>
            </a:r>
            <a:endParaRPr lang="es-MX" b="1" dirty="0">
              <a:solidFill>
                <a:schemeClr val="bg1"/>
              </a:solidFill>
            </a:endParaRPr>
          </a:p>
        </p:txBody>
      </p:sp>
      <p:sp>
        <p:nvSpPr>
          <p:cNvPr id="9" name="8 CuadroTexto"/>
          <p:cNvSpPr txBox="1"/>
          <p:nvPr/>
        </p:nvSpPr>
        <p:spPr>
          <a:xfrm>
            <a:off x="1340023" y="2420888"/>
            <a:ext cx="3736033" cy="923330"/>
          </a:xfrm>
          <a:prstGeom prst="rect">
            <a:avLst/>
          </a:prstGeom>
          <a:solidFill>
            <a:schemeClr val="accent1"/>
          </a:solidFill>
          <a:effectLst>
            <a:glow rad="12700">
              <a:schemeClr val="accent6">
                <a:satMod val="175000"/>
                <a:alpha val="40000"/>
              </a:schemeClr>
            </a:glow>
          </a:effectLst>
          <a:scene3d>
            <a:camera prst="orthographicFront"/>
            <a:lightRig rig="threePt" dir="t"/>
          </a:scene3d>
          <a:sp3d extrusionH="76200" contourW="12700">
            <a:bevelT/>
            <a:extrusionClr>
              <a:schemeClr val="bg1"/>
            </a:extrusionClr>
            <a:contourClr>
              <a:schemeClr val="bg1"/>
            </a:contourClr>
          </a:sp3d>
        </p:spPr>
        <p:txBody>
          <a:bodyPr wrap="square" rtlCol="0">
            <a:spAutoFit/>
          </a:bodyPr>
          <a:lstStyle/>
          <a:p>
            <a:pPr algn="ctr"/>
            <a:r>
              <a:rPr lang="es-MX" b="1" dirty="0" smtClean="0">
                <a:solidFill>
                  <a:schemeClr val="bg1"/>
                </a:solidFill>
              </a:rPr>
              <a:t>Registros contables y presupuestales actualizados, identificados y controlados</a:t>
            </a:r>
            <a:endParaRPr lang="es-MX" b="1" dirty="0">
              <a:solidFill>
                <a:schemeClr val="bg1"/>
              </a:solidFill>
            </a:endParaRPr>
          </a:p>
        </p:txBody>
      </p:sp>
      <p:sp>
        <p:nvSpPr>
          <p:cNvPr id="10" name="9 CuadroTexto"/>
          <p:cNvSpPr txBox="1"/>
          <p:nvPr/>
        </p:nvSpPr>
        <p:spPr>
          <a:xfrm>
            <a:off x="1874734" y="4449886"/>
            <a:ext cx="2841282" cy="646331"/>
          </a:xfrm>
          <a:prstGeom prst="rect">
            <a:avLst/>
          </a:prstGeom>
          <a:solidFill>
            <a:schemeClr val="accent1"/>
          </a:solidFill>
          <a:effectLst>
            <a:glow rad="12700">
              <a:schemeClr val="accent6">
                <a:satMod val="175000"/>
                <a:alpha val="40000"/>
              </a:schemeClr>
            </a:glow>
          </a:effectLst>
          <a:scene3d>
            <a:camera prst="orthographicFront"/>
            <a:lightRig rig="threePt" dir="t"/>
          </a:scene3d>
          <a:sp3d extrusionH="76200" contourW="12700">
            <a:bevelT/>
            <a:extrusionClr>
              <a:schemeClr val="bg1"/>
            </a:extrusionClr>
            <a:contourClr>
              <a:schemeClr val="bg1"/>
            </a:contourClr>
          </a:sp3d>
        </p:spPr>
        <p:txBody>
          <a:bodyPr wrap="square" rtlCol="0">
            <a:spAutoFit/>
          </a:bodyPr>
          <a:lstStyle/>
          <a:p>
            <a:pPr algn="ctr">
              <a:spcBef>
                <a:spcPts val="1200"/>
              </a:spcBef>
              <a:spcAft>
                <a:spcPts val="600"/>
              </a:spcAft>
            </a:pPr>
            <a:r>
              <a:rPr lang="es-MX" b="1" dirty="0" smtClean="0">
                <a:solidFill>
                  <a:schemeClr val="bg1"/>
                </a:solidFill>
              </a:rPr>
              <a:t>Información Financiera Generada</a:t>
            </a:r>
            <a:endParaRPr lang="es-MX" b="1" dirty="0">
              <a:solidFill>
                <a:schemeClr val="bg1"/>
              </a:solidFill>
            </a:endParaRPr>
          </a:p>
        </p:txBody>
      </p:sp>
      <p:sp>
        <p:nvSpPr>
          <p:cNvPr id="11" name="10 CuadroTexto"/>
          <p:cNvSpPr txBox="1"/>
          <p:nvPr/>
        </p:nvSpPr>
        <p:spPr>
          <a:xfrm>
            <a:off x="5138687" y="4222829"/>
            <a:ext cx="3736033" cy="646331"/>
          </a:xfrm>
          <a:prstGeom prst="rect">
            <a:avLst/>
          </a:prstGeom>
          <a:solidFill>
            <a:schemeClr val="accent1"/>
          </a:solidFill>
          <a:effectLst>
            <a:glow rad="12700">
              <a:schemeClr val="accent6">
                <a:satMod val="175000"/>
                <a:alpha val="40000"/>
              </a:schemeClr>
            </a:glow>
          </a:effectLst>
          <a:scene3d>
            <a:camera prst="orthographicFront"/>
            <a:lightRig rig="threePt" dir="t"/>
          </a:scene3d>
          <a:sp3d extrusionH="76200" contourW="12700">
            <a:bevelT/>
            <a:extrusionClr>
              <a:schemeClr val="bg1"/>
            </a:extrusionClr>
            <a:contourClr>
              <a:schemeClr val="bg1"/>
            </a:contourClr>
          </a:sp3d>
        </p:spPr>
        <p:txBody>
          <a:bodyPr wrap="square" rtlCol="0">
            <a:spAutoFit/>
          </a:bodyPr>
          <a:lstStyle/>
          <a:p>
            <a:pPr algn="ctr"/>
            <a:r>
              <a:rPr lang="es-MX" b="1" dirty="0" smtClean="0">
                <a:solidFill>
                  <a:schemeClr val="bg1"/>
                </a:solidFill>
              </a:rPr>
              <a:t>Cancelada con la leyenda de operado</a:t>
            </a:r>
            <a:endParaRPr lang="es-MX" b="1" dirty="0">
              <a:solidFill>
                <a:schemeClr val="bg1"/>
              </a:solidFill>
            </a:endParaRPr>
          </a:p>
        </p:txBody>
      </p:sp>
      <p:sp>
        <p:nvSpPr>
          <p:cNvPr id="12" name="11 CuadroTexto"/>
          <p:cNvSpPr txBox="1"/>
          <p:nvPr/>
        </p:nvSpPr>
        <p:spPr>
          <a:xfrm>
            <a:off x="5148064" y="5003884"/>
            <a:ext cx="3744416" cy="369332"/>
          </a:xfrm>
          <a:prstGeom prst="rect">
            <a:avLst/>
          </a:prstGeom>
          <a:solidFill>
            <a:schemeClr val="accent1"/>
          </a:solidFill>
          <a:effectLst>
            <a:glow rad="12700">
              <a:schemeClr val="accent6">
                <a:satMod val="175000"/>
                <a:alpha val="40000"/>
              </a:schemeClr>
            </a:glow>
          </a:effectLst>
          <a:scene3d>
            <a:camera prst="orthographicFront"/>
            <a:lightRig rig="threePt" dir="t"/>
          </a:scene3d>
          <a:sp3d extrusionH="76200" contourW="12700">
            <a:bevelT/>
            <a:extrusionClr>
              <a:schemeClr val="bg1"/>
            </a:extrusionClr>
            <a:contourClr>
              <a:schemeClr val="bg1"/>
            </a:contourClr>
          </a:sp3d>
        </p:spPr>
        <p:txBody>
          <a:bodyPr wrap="square" rtlCol="0">
            <a:spAutoFit/>
          </a:bodyPr>
          <a:lstStyle/>
          <a:p>
            <a:pPr algn="ctr"/>
            <a:r>
              <a:rPr lang="es-MX" b="1" dirty="0" smtClean="0">
                <a:solidFill>
                  <a:schemeClr val="bg1"/>
                </a:solidFill>
              </a:rPr>
              <a:t>Requisitos fiscales</a:t>
            </a:r>
            <a:endParaRPr lang="es-MX" b="1" dirty="0">
              <a:solidFill>
                <a:schemeClr val="bg1"/>
              </a:solidFill>
            </a:endParaRPr>
          </a:p>
        </p:txBody>
      </p:sp>
      <p:pic>
        <p:nvPicPr>
          <p:cNvPr id="13" name="Picture 2" descr="C:\Program Files (x86)\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9446" y="1700808"/>
            <a:ext cx="1466968" cy="13923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Program Files (x86)\Microsoft Office\MEDIA\CAGCAT10\j022201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496" y="1230297"/>
            <a:ext cx="1114576" cy="1118583"/>
          </a:xfrm>
          <a:prstGeom prst="rect">
            <a:avLst/>
          </a:prstGeom>
          <a:noFill/>
          <a:extLst>
            <a:ext uri="{909E8E84-426E-40DD-AFC4-6F175D3DCCD1}">
              <a14:hiddenFill xmlns:a14="http://schemas.microsoft.com/office/drawing/2010/main">
                <a:solidFill>
                  <a:srgbClr val="FFFFFF"/>
                </a:solidFill>
              </a14:hiddenFill>
            </a:ext>
          </a:extLst>
        </p:spPr>
      </p:pic>
      <p:sp>
        <p:nvSpPr>
          <p:cNvPr id="15" name="Documents"/>
          <p:cNvSpPr>
            <a:spLocks noEditPoints="1" noChangeArrowheads="1"/>
          </p:cNvSpPr>
          <p:nvPr/>
        </p:nvSpPr>
        <p:spPr bwMode="auto">
          <a:xfrm>
            <a:off x="606330" y="4293096"/>
            <a:ext cx="942545" cy="109691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dirty="0"/>
          </a:p>
        </p:txBody>
      </p:sp>
      <p:sp>
        <p:nvSpPr>
          <p:cNvPr id="16" name="15 Abrir llave"/>
          <p:cNvSpPr/>
          <p:nvPr/>
        </p:nvSpPr>
        <p:spPr>
          <a:xfrm>
            <a:off x="4809785" y="3752165"/>
            <a:ext cx="222438" cy="2269123"/>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7" name="16 CuadroTexto"/>
          <p:cNvSpPr txBox="1"/>
          <p:nvPr/>
        </p:nvSpPr>
        <p:spPr>
          <a:xfrm>
            <a:off x="5148064" y="3429000"/>
            <a:ext cx="3726656" cy="646331"/>
          </a:xfrm>
          <a:prstGeom prst="rect">
            <a:avLst/>
          </a:prstGeom>
          <a:solidFill>
            <a:schemeClr val="accent1"/>
          </a:solidFill>
          <a:effectLst>
            <a:glow rad="12700">
              <a:schemeClr val="accent6">
                <a:satMod val="175000"/>
                <a:alpha val="40000"/>
              </a:schemeClr>
            </a:glow>
          </a:effectLst>
          <a:scene3d>
            <a:camera prst="orthographicFront"/>
            <a:lightRig rig="threePt" dir="t"/>
          </a:scene3d>
          <a:sp3d extrusionH="76200" contourW="12700">
            <a:bevelT/>
            <a:extrusionClr>
              <a:schemeClr val="bg1"/>
            </a:extrusionClr>
            <a:contourClr>
              <a:schemeClr val="bg1"/>
            </a:contourClr>
          </a:sp3d>
        </p:spPr>
        <p:txBody>
          <a:bodyPr wrap="square" rtlCol="0">
            <a:spAutoFit/>
          </a:bodyPr>
          <a:lstStyle/>
          <a:p>
            <a:pPr algn="ctr">
              <a:spcBef>
                <a:spcPts val="1200"/>
              </a:spcBef>
              <a:spcAft>
                <a:spcPts val="600"/>
              </a:spcAft>
            </a:pPr>
            <a:r>
              <a:rPr lang="es-MX" b="1" dirty="0" smtClean="0">
                <a:solidFill>
                  <a:schemeClr val="bg1"/>
                </a:solidFill>
              </a:rPr>
              <a:t>Documentación justificativa y comprobatoria</a:t>
            </a:r>
            <a:endParaRPr lang="es-MX" b="1" dirty="0">
              <a:solidFill>
                <a:schemeClr val="bg1"/>
              </a:solidFill>
            </a:endParaRPr>
          </a:p>
        </p:txBody>
      </p:sp>
      <p:sp>
        <p:nvSpPr>
          <p:cNvPr id="18" name="17 CuadroTexto"/>
          <p:cNvSpPr txBox="1"/>
          <p:nvPr/>
        </p:nvSpPr>
        <p:spPr>
          <a:xfrm>
            <a:off x="5148064" y="5518973"/>
            <a:ext cx="3736033" cy="646331"/>
          </a:xfrm>
          <a:prstGeom prst="rect">
            <a:avLst/>
          </a:prstGeom>
          <a:solidFill>
            <a:schemeClr val="accent1"/>
          </a:solidFill>
          <a:effectLst>
            <a:glow rad="12700">
              <a:schemeClr val="accent6">
                <a:satMod val="175000"/>
                <a:alpha val="40000"/>
              </a:schemeClr>
            </a:glow>
          </a:effectLst>
          <a:scene3d>
            <a:camera prst="orthographicFront"/>
            <a:lightRig rig="threePt" dir="t"/>
          </a:scene3d>
          <a:sp3d extrusionH="76200" contourW="12700">
            <a:bevelT/>
            <a:extrusionClr>
              <a:schemeClr val="bg1"/>
            </a:extrusionClr>
            <a:contourClr>
              <a:schemeClr val="bg1"/>
            </a:contourClr>
          </a:sp3d>
        </p:spPr>
        <p:txBody>
          <a:bodyPr wrap="square" rtlCol="0">
            <a:spAutoFit/>
          </a:bodyPr>
          <a:lstStyle/>
          <a:p>
            <a:pPr algn="ctr"/>
            <a:r>
              <a:rPr lang="es-MX" b="1" dirty="0" smtClean="0">
                <a:solidFill>
                  <a:schemeClr val="bg1"/>
                </a:solidFill>
              </a:rPr>
              <a:t>Coincidente con los demás reportes generados</a:t>
            </a:r>
            <a:endParaRPr lang="es-MX" b="1" dirty="0">
              <a:solidFill>
                <a:schemeClr val="bg1"/>
              </a:solidFill>
            </a:endParaRPr>
          </a:p>
        </p:txBody>
      </p:sp>
    </p:spTree>
    <p:extLst>
      <p:ext uri="{BB962C8B-B14F-4D97-AF65-F5344CB8AC3E}">
        <p14:creationId xmlns:p14="http://schemas.microsoft.com/office/powerpoint/2010/main" val="334909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14687" y="202148"/>
            <a:ext cx="1059777" cy="400110"/>
          </a:xfrm>
          <a:prstGeom prst="rect">
            <a:avLst/>
          </a:prstGeom>
        </p:spPr>
        <p:txBody>
          <a:bodyPr wrap="none">
            <a:spAutoFit/>
          </a:bodyPr>
          <a:lstStyle/>
          <a:p>
            <a:r>
              <a:rPr lang="es-MX" sz="2000" dirty="0" smtClean="0">
                <a:solidFill>
                  <a:schemeClr val="accent1"/>
                </a:solidFill>
                <a:latin typeface="+mj-lt"/>
              </a:rPr>
              <a:t>FAFEF</a:t>
            </a:r>
            <a:endParaRPr lang="es-MX" sz="2000" dirty="0">
              <a:latin typeface="+mj-lt"/>
            </a:endParaRPr>
          </a:p>
        </p:txBody>
      </p:sp>
      <p:sp>
        <p:nvSpPr>
          <p:cNvPr id="8" name="7 Rectángulo"/>
          <p:cNvSpPr/>
          <p:nvPr/>
        </p:nvSpPr>
        <p:spPr>
          <a:xfrm>
            <a:off x="1344288" y="1357703"/>
            <a:ext cx="6408712" cy="4032448"/>
          </a:xfrm>
          <a:prstGeom prst="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dirty="0" smtClean="0">
                <a:solidFill>
                  <a:schemeClr val="tx1"/>
                </a:solidFill>
                <a:latin typeface="Arial Narrow" panose="020B0606020202030204" pitchFamily="34" charset="0"/>
              </a:rPr>
              <a:t>El Fondo de Aportaciones para el Fortalecimiento de las Entidades Federativas (FAFEF), tiene como objetivo: </a:t>
            </a:r>
            <a:r>
              <a:rPr lang="es-MX" sz="2000" b="1" dirty="0" smtClean="0">
                <a:solidFill>
                  <a:schemeClr val="tx1"/>
                </a:solidFill>
                <a:latin typeface="Arial Narrow" panose="020B0606020202030204" pitchFamily="34" charset="0"/>
              </a:rPr>
              <a:t>fortalecer los presupuestos de las entidades federativas y las regiones que las conforman, en los conceptos de gasto de saneamiento financiero, sistemas de pensiones, inversión en infraestructura física, modernización de catastros y sistemas de recaudación locales, entre otros; </a:t>
            </a:r>
            <a:r>
              <a:rPr lang="es-MX" sz="2000" b="1" dirty="0" smtClean="0">
                <a:solidFill>
                  <a:srgbClr val="FF0000"/>
                </a:solidFill>
                <a:latin typeface="Arial Narrow" panose="020B0606020202030204" pitchFamily="34" charset="0"/>
              </a:rPr>
              <a:t>no podrán destinarse para erogaciones de gasto corriente o de operación, salvos en los casos previstos expresamente en el artículo 47 de la Ley de Coordinación Fiscal</a:t>
            </a:r>
            <a:r>
              <a:rPr lang="es-MX" sz="2000" dirty="0" smtClean="0">
                <a:solidFill>
                  <a:srgbClr val="FF0000"/>
                </a:solidFill>
                <a:latin typeface="Arial Narrow" panose="020B0606020202030204" pitchFamily="34" charset="0"/>
              </a:rPr>
              <a:t>.</a:t>
            </a:r>
            <a:endParaRPr lang="es-MX" sz="2000" b="1" dirty="0">
              <a:solidFill>
                <a:srgbClr val="FF0000"/>
              </a:solidFill>
              <a:latin typeface="Arial Narrow" panose="020B0606020202030204" pitchFamily="34" charset="0"/>
            </a:endParaRPr>
          </a:p>
        </p:txBody>
      </p:sp>
      <p:sp>
        <p:nvSpPr>
          <p:cNvPr id="11" name="4 Marcador de número de diapositiva"/>
          <p:cNvSpPr>
            <a:spLocks noGrp="1"/>
          </p:cNvSpPr>
          <p:nvPr>
            <p:ph type="sldNum" sz="quarter" idx="11"/>
          </p:nvPr>
        </p:nvSpPr>
        <p:spPr>
          <a:xfrm>
            <a:off x="8153400" y="6572250"/>
            <a:ext cx="919163" cy="285750"/>
          </a:xfrm>
        </p:spPr>
        <p:txBody>
          <a:bodyPr/>
          <a:lstStyle>
            <a:lvl1pPr>
              <a:defRPr sz="1100" b="1">
                <a:solidFill>
                  <a:schemeClr val="bg1"/>
                </a:solidFill>
                <a:latin typeface="+mn-lt"/>
              </a:defRPr>
            </a:lvl1pPr>
          </a:lstStyle>
          <a:p>
            <a:pPr>
              <a:defRPr/>
            </a:pPr>
            <a:r>
              <a:rPr lang="es-MX" dirty="0"/>
              <a:t>ASF | </a:t>
            </a:r>
            <a:fld id="{D3FBB569-850B-4292-B9B1-7A17EEC1F0B4}" type="slidenum">
              <a:rPr lang="es-MX"/>
              <a:pPr>
                <a:defRPr/>
              </a:pPr>
              <a:t>2</a:t>
            </a:fld>
            <a:endParaRPr lang="es-MX" dirty="0"/>
          </a:p>
        </p:txBody>
      </p:sp>
      <p:sp>
        <p:nvSpPr>
          <p:cNvPr id="13" name="12 Rectángulo"/>
          <p:cNvSpPr/>
          <p:nvPr/>
        </p:nvSpPr>
        <p:spPr>
          <a:xfrm>
            <a:off x="3096452" y="159023"/>
            <a:ext cx="2904385" cy="461665"/>
          </a:xfrm>
          <a:prstGeom prst="rect">
            <a:avLst/>
          </a:prstGeom>
        </p:spPr>
        <p:txBody>
          <a:bodyPr wrap="none">
            <a:spAutoFit/>
          </a:bodyPr>
          <a:lstStyle/>
          <a:p>
            <a:pPr algn="just"/>
            <a:r>
              <a:rPr lang="es-MX" sz="2400" b="1" dirty="0" smtClean="0">
                <a:effectLst>
                  <a:outerShdw blurRad="38100" dist="38100" dir="2700000" algn="tl">
                    <a:srgbClr val="000000">
                      <a:alpha val="43137"/>
                    </a:srgbClr>
                  </a:outerShdw>
                </a:effectLst>
                <a:latin typeface="Arial Narrow" panose="020B0606020202030204" pitchFamily="34" charset="0"/>
              </a:rPr>
              <a:t>OBJETIVO DEL FAFEF</a:t>
            </a:r>
          </a:p>
        </p:txBody>
      </p:sp>
      <p:sp>
        <p:nvSpPr>
          <p:cNvPr id="14" name="13 Rectángulo"/>
          <p:cNvSpPr/>
          <p:nvPr/>
        </p:nvSpPr>
        <p:spPr>
          <a:xfrm>
            <a:off x="251520" y="620688"/>
            <a:ext cx="8640960" cy="160729"/>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397386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C7450A8D-8AFE-4609-B18E-1511A6843531}" type="slidenum">
              <a:rPr lang="es-MX" dirty="0" smtClean="0"/>
              <a:pPr fontAlgn="base">
                <a:spcBef>
                  <a:spcPct val="0"/>
                </a:spcBef>
                <a:spcAft>
                  <a:spcPct val="0"/>
                </a:spcAft>
                <a:defRPr/>
              </a:pPr>
              <a:t>20</a:t>
            </a:fld>
            <a:endParaRPr lang="es-MX" dirty="0" smtClean="0"/>
          </a:p>
        </p:txBody>
      </p:sp>
      <p:sp>
        <p:nvSpPr>
          <p:cNvPr id="9" name="8 Rectángulo"/>
          <p:cNvSpPr/>
          <p:nvPr/>
        </p:nvSpPr>
        <p:spPr>
          <a:xfrm>
            <a:off x="611560" y="692696"/>
            <a:ext cx="7572428" cy="4286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smtClean="0">
                <a:solidFill>
                  <a:schemeClr val="tx1"/>
                </a:solidFill>
              </a:rPr>
              <a:t> TRANSPARENCIA DEL EJERCICIO DE </a:t>
            </a:r>
            <a:r>
              <a:rPr lang="es-ES" sz="2000" b="1" dirty="0">
                <a:solidFill>
                  <a:schemeClr val="tx1"/>
                </a:solidFill>
              </a:rPr>
              <a:t>LOS </a:t>
            </a:r>
            <a:r>
              <a:rPr lang="es-ES" sz="2000" b="1" dirty="0" smtClean="0">
                <a:solidFill>
                  <a:schemeClr val="tx1"/>
                </a:solidFill>
              </a:rPr>
              <a:t>RECURSOS</a:t>
            </a:r>
            <a:endParaRPr lang="es-MX" sz="2000" dirty="0">
              <a:solidFill>
                <a:schemeClr val="tx1"/>
              </a:solidFill>
            </a:endParaRPr>
          </a:p>
        </p:txBody>
      </p:sp>
      <p:sp>
        <p:nvSpPr>
          <p:cNvPr id="11" name="10 Rectángulo redondeado"/>
          <p:cNvSpPr/>
          <p:nvPr/>
        </p:nvSpPr>
        <p:spPr>
          <a:xfrm>
            <a:off x="5940152" y="3246720"/>
            <a:ext cx="1512168" cy="847224"/>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SHCP</a:t>
            </a:r>
            <a:endParaRPr lang="es-MX" sz="2400" b="1" dirty="0"/>
          </a:p>
        </p:txBody>
      </p:sp>
      <p:sp>
        <p:nvSpPr>
          <p:cNvPr id="13" name="12 Rectángulo redondeado"/>
          <p:cNvSpPr/>
          <p:nvPr/>
        </p:nvSpPr>
        <p:spPr>
          <a:xfrm>
            <a:off x="1403648" y="3057474"/>
            <a:ext cx="1944216" cy="1316258"/>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Entidad Federativa</a:t>
            </a:r>
            <a:endParaRPr lang="es-MX" sz="2400" b="1" dirty="0"/>
          </a:p>
        </p:txBody>
      </p:sp>
      <p:sp>
        <p:nvSpPr>
          <p:cNvPr id="2" name="1 Rectángulo"/>
          <p:cNvSpPr/>
          <p:nvPr/>
        </p:nvSpPr>
        <p:spPr>
          <a:xfrm>
            <a:off x="3563888" y="3174712"/>
            <a:ext cx="2160240" cy="1838464"/>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Ejercicio</a:t>
            </a:r>
            <a:r>
              <a:rPr lang="es-MX" sz="2400" dirty="0"/>
              <a:t>, destino y </a:t>
            </a:r>
            <a:r>
              <a:rPr lang="es-MX" sz="2400" dirty="0" smtClean="0"/>
              <a:t>resultados </a:t>
            </a:r>
            <a:r>
              <a:rPr lang="es-MX" sz="2400" dirty="0"/>
              <a:t>obtenidos</a:t>
            </a:r>
          </a:p>
        </p:txBody>
      </p:sp>
      <p:sp>
        <p:nvSpPr>
          <p:cNvPr id="3" name="2 Rectángulo"/>
          <p:cNvSpPr/>
          <p:nvPr/>
        </p:nvSpPr>
        <p:spPr>
          <a:xfrm>
            <a:off x="3563888" y="2481410"/>
            <a:ext cx="2160240" cy="94759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Informe trimestral</a:t>
            </a:r>
          </a:p>
          <a:p>
            <a:pPr algn="ctr"/>
            <a:r>
              <a:rPr lang="es-MX" sz="2400" dirty="0" smtClean="0"/>
              <a:t>SFU</a:t>
            </a:r>
            <a:endParaRPr lang="es-MX" sz="2400" dirty="0"/>
          </a:p>
        </p:txBody>
      </p:sp>
      <p:sp>
        <p:nvSpPr>
          <p:cNvPr id="15" name="14 Rectángulo"/>
          <p:cNvSpPr/>
          <p:nvPr/>
        </p:nvSpPr>
        <p:spPr>
          <a:xfrm>
            <a:off x="1571604" y="5157192"/>
            <a:ext cx="6357982" cy="98645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smtClean="0"/>
              <a:t>Publicación  en sus órganos locales oficiales de difusión y en su página de internet</a:t>
            </a:r>
            <a:endParaRPr lang="es-MX" sz="2400" dirty="0"/>
          </a:p>
        </p:txBody>
      </p:sp>
      <p:sp>
        <p:nvSpPr>
          <p:cNvPr id="5" name="4 Flecha en U"/>
          <p:cNvSpPr/>
          <p:nvPr/>
        </p:nvSpPr>
        <p:spPr>
          <a:xfrm>
            <a:off x="2259635" y="2117035"/>
            <a:ext cx="4688629" cy="1012447"/>
          </a:xfrm>
          <a:prstGeom prst="uturnArrow">
            <a:avLst>
              <a:gd name="adj1" fmla="val 25000"/>
              <a:gd name="adj2" fmla="val 25000"/>
              <a:gd name="adj3" fmla="val 25000"/>
              <a:gd name="adj4" fmla="val 43750"/>
              <a:gd name="adj5" fmla="val 884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2" name="11 Rectángulo"/>
          <p:cNvSpPr/>
          <p:nvPr/>
        </p:nvSpPr>
        <p:spPr>
          <a:xfrm>
            <a:off x="514687" y="202148"/>
            <a:ext cx="1059777" cy="400110"/>
          </a:xfrm>
          <a:prstGeom prst="rect">
            <a:avLst/>
          </a:prstGeom>
        </p:spPr>
        <p:txBody>
          <a:bodyPr wrap="none">
            <a:spAutoFit/>
          </a:bodyPr>
          <a:lstStyle/>
          <a:p>
            <a:r>
              <a:rPr lang="es-MX" sz="2000" dirty="0" smtClean="0">
                <a:solidFill>
                  <a:schemeClr val="accent1"/>
                </a:solidFill>
                <a:latin typeface="+mj-lt"/>
              </a:rPr>
              <a:t>FAFEF</a:t>
            </a:r>
            <a:endParaRPr lang="es-MX" sz="2000" dirty="0">
              <a:latin typeface="+mj-lt"/>
            </a:endParaRPr>
          </a:p>
        </p:txBody>
      </p:sp>
      <p:sp>
        <p:nvSpPr>
          <p:cNvPr id="14" name="13 Rectángulo"/>
          <p:cNvSpPr/>
          <p:nvPr/>
        </p:nvSpPr>
        <p:spPr>
          <a:xfrm>
            <a:off x="650039" y="1444443"/>
            <a:ext cx="6586257" cy="40038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latin typeface="Arial" pitchFamily="34" charset="0"/>
                <a:cs typeface="Arial" pitchFamily="34" charset="0"/>
              </a:rPr>
              <a:t>Principales aspectos a revisar:</a:t>
            </a:r>
            <a:endParaRPr lang="es-MX" b="1" dirty="0">
              <a:latin typeface="Arial" pitchFamily="34" charset="0"/>
              <a:cs typeface="Arial" pitchFamily="34" charset="0"/>
            </a:endParaRPr>
          </a:p>
        </p:txBody>
      </p:sp>
      <p:sp>
        <p:nvSpPr>
          <p:cNvPr id="16" name="9 Marcador de contenido"/>
          <p:cNvSpPr txBox="1">
            <a:spLocks/>
          </p:cNvSpPr>
          <p:nvPr/>
        </p:nvSpPr>
        <p:spPr bwMode="auto">
          <a:xfrm>
            <a:off x="5652119" y="1"/>
            <a:ext cx="3491881" cy="602257"/>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a:t>
            </a:r>
            <a:r>
              <a:rPr lang="es-MX" sz="1600" b="1" dirty="0" smtClean="0">
                <a:solidFill>
                  <a:schemeClr val="bg1"/>
                </a:solidFill>
                <a:latin typeface="Arial" charset="0"/>
                <a:cs typeface="Arial" charset="0"/>
              </a:rPr>
              <a:t>gestión y operación </a:t>
            </a:r>
            <a:r>
              <a:rPr lang="es-MX" sz="1600" b="1" dirty="0">
                <a:solidFill>
                  <a:schemeClr val="bg1"/>
                </a:solidFill>
                <a:latin typeface="Arial" charset="0"/>
                <a:cs typeface="Arial" charset="0"/>
              </a:rPr>
              <a:t>del </a:t>
            </a:r>
            <a:r>
              <a:rPr lang="es-MX" sz="1600" b="1" dirty="0" smtClean="0">
                <a:solidFill>
                  <a:schemeClr val="bg1"/>
                </a:solidFill>
                <a:latin typeface="Arial" charset="0"/>
                <a:cs typeface="Arial" charset="0"/>
              </a:rPr>
              <a:t>fondo operación </a:t>
            </a:r>
            <a:r>
              <a:rPr lang="es-MX" sz="1600" b="1" dirty="0">
                <a:solidFill>
                  <a:schemeClr val="bg1"/>
                </a:solidFill>
                <a:latin typeface="Arial" charset="0"/>
                <a:cs typeface="Arial" charset="0"/>
              </a:rPr>
              <a:t>del fondo</a:t>
            </a:r>
          </a:p>
        </p:txBody>
      </p:sp>
    </p:spTree>
    <p:extLst>
      <p:ext uri="{BB962C8B-B14F-4D97-AF65-F5344CB8AC3E}">
        <p14:creationId xmlns:p14="http://schemas.microsoft.com/office/powerpoint/2010/main" val="1385838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Pentágono"/>
          <p:cNvSpPr/>
          <p:nvPr/>
        </p:nvSpPr>
        <p:spPr>
          <a:xfrm>
            <a:off x="5411397" y="3501008"/>
            <a:ext cx="648072" cy="504056"/>
          </a:xfrm>
          <a:prstGeom prst="homePlat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953FAA64-F449-4133-A0D5-B78689BF518A}" type="slidenum">
              <a:rPr lang="es-MX" dirty="0" smtClean="0"/>
              <a:pPr fontAlgn="base">
                <a:spcBef>
                  <a:spcPct val="0"/>
                </a:spcBef>
                <a:spcAft>
                  <a:spcPct val="0"/>
                </a:spcAft>
                <a:defRPr/>
              </a:pPr>
              <a:t>21</a:t>
            </a:fld>
            <a:endParaRPr lang="es-MX" dirty="0" smtClean="0"/>
          </a:p>
        </p:txBody>
      </p:sp>
      <p:sp>
        <p:nvSpPr>
          <p:cNvPr id="21" name="20 Rectángulo"/>
          <p:cNvSpPr/>
          <p:nvPr/>
        </p:nvSpPr>
        <p:spPr>
          <a:xfrm>
            <a:off x="689035" y="692696"/>
            <a:ext cx="7572428" cy="4286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smtClean="0">
                <a:solidFill>
                  <a:schemeClr val="tx1"/>
                </a:solidFill>
              </a:rPr>
              <a:t>EJERCICIO </a:t>
            </a:r>
            <a:r>
              <a:rPr lang="es-ES" sz="2000" b="1" dirty="0">
                <a:solidFill>
                  <a:schemeClr val="tx1"/>
                </a:solidFill>
              </a:rPr>
              <a:t>Y DESTINO DE LOS RECURSOS</a:t>
            </a:r>
            <a:endParaRPr lang="es-MX" sz="2000" dirty="0">
              <a:solidFill>
                <a:schemeClr val="tx1"/>
              </a:solidFill>
            </a:endParaRPr>
          </a:p>
        </p:txBody>
      </p:sp>
      <p:sp>
        <p:nvSpPr>
          <p:cNvPr id="22" name="21 Rectángulo"/>
          <p:cNvSpPr/>
          <p:nvPr/>
        </p:nvSpPr>
        <p:spPr>
          <a:xfrm>
            <a:off x="514687" y="202148"/>
            <a:ext cx="1059777" cy="400110"/>
          </a:xfrm>
          <a:prstGeom prst="rect">
            <a:avLst/>
          </a:prstGeom>
        </p:spPr>
        <p:txBody>
          <a:bodyPr wrap="none">
            <a:spAutoFit/>
          </a:bodyPr>
          <a:lstStyle/>
          <a:p>
            <a:r>
              <a:rPr lang="es-MX" sz="2000" dirty="0" smtClean="0">
                <a:solidFill>
                  <a:schemeClr val="accent1"/>
                </a:solidFill>
                <a:latin typeface="+mj-lt"/>
              </a:rPr>
              <a:t>FAFEF</a:t>
            </a:r>
            <a:endParaRPr lang="es-MX" sz="2000" dirty="0">
              <a:latin typeface="+mj-lt"/>
            </a:endParaRPr>
          </a:p>
        </p:txBody>
      </p:sp>
      <p:sp>
        <p:nvSpPr>
          <p:cNvPr id="6" name="5 Rectángulo"/>
          <p:cNvSpPr/>
          <p:nvPr/>
        </p:nvSpPr>
        <p:spPr>
          <a:xfrm>
            <a:off x="6172318" y="4329100"/>
            <a:ext cx="2504137" cy="1368152"/>
          </a:xfrm>
          <a:prstGeom prst="rect">
            <a:avLst/>
          </a:prstGeom>
          <a:solidFill>
            <a:schemeClr val="tx2">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Disposiciones </a:t>
            </a:r>
            <a:r>
              <a:rPr lang="es-MX" sz="2400" dirty="0"/>
              <a:t>legales aplicables </a:t>
            </a:r>
          </a:p>
        </p:txBody>
      </p:sp>
      <p:sp>
        <p:nvSpPr>
          <p:cNvPr id="26" name="25 Rectángulo"/>
          <p:cNvSpPr/>
          <p:nvPr/>
        </p:nvSpPr>
        <p:spPr>
          <a:xfrm>
            <a:off x="6156176" y="2868177"/>
            <a:ext cx="2520280" cy="1136887"/>
          </a:xfrm>
          <a:prstGeom prst="rect">
            <a:avLst/>
          </a:prstGeom>
          <a:solidFill>
            <a:schemeClr val="tx2">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Avance en el ejercicio de los recursos</a:t>
            </a:r>
            <a:endParaRPr lang="es-MX" sz="2400" dirty="0"/>
          </a:p>
        </p:txBody>
      </p:sp>
      <p:sp>
        <p:nvSpPr>
          <p:cNvPr id="13" name="12 Rectángulo"/>
          <p:cNvSpPr/>
          <p:nvPr/>
        </p:nvSpPr>
        <p:spPr>
          <a:xfrm>
            <a:off x="2671897" y="3651881"/>
            <a:ext cx="465229" cy="3600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Elipse"/>
          <p:cNvSpPr/>
          <p:nvPr/>
        </p:nvSpPr>
        <p:spPr>
          <a:xfrm>
            <a:off x="683568" y="2996952"/>
            <a:ext cx="2160240" cy="1584176"/>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Entidad</a:t>
            </a:r>
          </a:p>
          <a:p>
            <a:pPr algn="ctr"/>
            <a:r>
              <a:rPr lang="es-MX" sz="2400" dirty="0" smtClean="0"/>
              <a:t>federativa</a:t>
            </a:r>
            <a:endParaRPr lang="es-MX" sz="2400" dirty="0"/>
          </a:p>
        </p:txBody>
      </p:sp>
      <p:sp>
        <p:nvSpPr>
          <p:cNvPr id="4" name="3 Rectángulo redondeado"/>
          <p:cNvSpPr/>
          <p:nvPr/>
        </p:nvSpPr>
        <p:spPr>
          <a:xfrm>
            <a:off x="3076423" y="2564904"/>
            <a:ext cx="2478990" cy="2448272"/>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Recursos </a:t>
            </a:r>
            <a:r>
              <a:rPr lang="es-MX" sz="2400" dirty="0"/>
              <a:t>del fondo y sus rendimientos financieros generados</a:t>
            </a:r>
          </a:p>
        </p:txBody>
      </p:sp>
      <p:sp>
        <p:nvSpPr>
          <p:cNvPr id="16" name="15 Rectángulo"/>
          <p:cNvSpPr/>
          <p:nvPr/>
        </p:nvSpPr>
        <p:spPr>
          <a:xfrm>
            <a:off x="1475656" y="292314"/>
            <a:ext cx="6586257" cy="400382"/>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latin typeface="Arial" pitchFamily="34" charset="0"/>
                <a:cs typeface="Arial" pitchFamily="34" charset="0"/>
              </a:rPr>
              <a:t>Principales aspectos a revisar:</a:t>
            </a:r>
            <a:endParaRPr lang="es-MX" b="1" dirty="0">
              <a:latin typeface="Arial" pitchFamily="34" charset="0"/>
              <a:cs typeface="Arial" pitchFamily="34" charset="0"/>
            </a:endParaRPr>
          </a:p>
        </p:txBody>
      </p:sp>
      <p:sp>
        <p:nvSpPr>
          <p:cNvPr id="17" name="16 Rectángulo"/>
          <p:cNvSpPr/>
          <p:nvPr/>
        </p:nvSpPr>
        <p:spPr>
          <a:xfrm>
            <a:off x="6074827" y="1428017"/>
            <a:ext cx="2601629" cy="1136887"/>
          </a:xfrm>
          <a:prstGeom prst="rect">
            <a:avLst/>
          </a:prstGeom>
          <a:solidFill>
            <a:schemeClr val="tx2">
              <a:lumMod val="90000"/>
              <a:lumOff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Aplicación de recursos en los rubros de la LCF</a:t>
            </a:r>
            <a:endParaRPr lang="es-MX" sz="2400" dirty="0"/>
          </a:p>
        </p:txBody>
      </p:sp>
    </p:spTree>
    <p:extLst>
      <p:ext uri="{BB962C8B-B14F-4D97-AF65-F5344CB8AC3E}">
        <p14:creationId xmlns:p14="http://schemas.microsoft.com/office/powerpoint/2010/main" val="3933185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22</a:t>
            </a:fld>
            <a:endParaRPr lang="es-MX" dirty="0">
              <a:solidFill>
                <a:prstClr val="white"/>
              </a:solidFill>
            </a:endParaRPr>
          </a:p>
        </p:txBody>
      </p:sp>
      <p:cxnSp>
        <p:nvCxnSpPr>
          <p:cNvPr id="3" name="2 Conector recto"/>
          <p:cNvCxnSpPr/>
          <p:nvPr/>
        </p:nvCxnSpPr>
        <p:spPr>
          <a:xfrm>
            <a:off x="991190" y="476672"/>
            <a:ext cx="322077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3 Conector recto"/>
          <p:cNvCxnSpPr/>
          <p:nvPr/>
        </p:nvCxnSpPr>
        <p:spPr>
          <a:xfrm>
            <a:off x="991190" y="908720"/>
            <a:ext cx="322077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971600" y="469121"/>
            <a:ext cx="4464496" cy="400110"/>
          </a:xfrm>
          <a:prstGeom prst="rect">
            <a:avLst/>
          </a:prstGeom>
          <a:noFill/>
        </p:spPr>
        <p:txBody>
          <a:bodyPr wrap="square" rtlCol="0">
            <a:spAutoFit/>
          </a:bodyPr>
          <a:lstStyle/>
          <a:p>
            <a:pPr algn="ctr"/>
            <a:r>
              <a:rPr lang="es-MX" sz="2000" b="1" dirty="0" smtClean="0">
                <a:solidFill>
                  <a:schemeClr val="tx2">
                    <a:lumMod val="75000"/>
                    <a:lumOff val="25000"/>
                  </a:schemeClr>
                </a:solidFill>
              </a:rPr>
              <a:t>Ejercicio y destino de los recursos</a:t>
            </a:r>
          </a:p>
        </p:txBody>
      </p:sp>
      <p:sp>
        <p:nvSpPr>
          <p:cNvPr id="7" name="6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9 Marcador de contenido"/>
          <p:cNvSpPr txBox="1">
            <a:spLocks/>
          </p:cNvSpPr>
          <p:nvPr/>
        </p:nvSpPr>
        <p:spPr bwMode="auto">
          <a:xfrm>
            <a:off x="5652119" y="1"/>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sp>
        <p:nvSpPr>
          <p:cNvPr id="9" name="8 Rectángulo redondeado"/>
          <p:cNvSpPr/>
          <p:nvPr/>
        </p:nvSpPr>
        <p:spPr>
          <a:xfrm>
            <a:off x="2339752" y="1052736"/>
            <a:ext cx="48245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latin typeface="Calibri" panose="020F0502020204030204" pitchFamily="34" charset="0"/>
              </a:rPr>
              <a:t>Objetivo</a:t>
            </a:r>
            <a:endParaRPr lang="es-MX" sz="2800" b="1" dirty="0">
              <a:latin typeface="Calibri" panose="020F0502020204030204" pitchFamily="34" charset="0"/>
            </a:endParaRPr>
          </a:p>
        </p:txBody>
      </p:sp>
      <p:sp>
        <p:nvSpPr>
          <p:cNvPr id="10" name="9 Rectángulo redondeado"/>
          <p:cNvSpPr/>
          <p:nvPr/>
        </p:nvSpPr>
        <p:spPr>
          <a:xfrm>
            <a:off x="201087" y="2276872"/>
            <a:ext cx="3744416" cy="13798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F</a:t>
            </a:r>
            <a:r>
              <a:rPr lang="es-MX" sz="2000" b="1" dirty="0" smtClean="0">
                <a:solidFill>
                  <a:schemeClr val="bg1"/>
                </a:solidFill>
              </a:rPr>
              <a:t>ortalecer </a:t>
            </a:r>
            <a:r>
              <a:rPr lang="es-MX" sz="2000" b="1" dirty="0">
                <a:solidFill>
                  <a:schemeClr val="bg1"/>
                </a:solidFill>
              </a:rPr>
              <a:t>los presupuestos de los estados y del Distrito Federal y las regiones que </a:t>
            </a:r>
            <a:r>
              <a:rPr lang="es-MX" sz="2000" b="1" dirty="0" smtClean="0">
                <a:solidFill>
                  <a:schemeClr val="bg1"/>
                </a:solidFill>
              </a:rPr>
              <a:t>lo conforman</a:t>
            </a:r>
            <a:endParaRPr lang="es-MX" sz="2000" b="1" dirty="0">
              <a:solidFill>
                <a:schemeClr val="bg1"/>
              </a:solidFill>
              <a:latin typeface="Calibri" panose="020F0502020204030204" pitchFamily="34" charset="0"/>
            </a:endParaRPr>
          </a:p>
        </p:txBody>
      </p:sp>
      <p:sp>
        <p:nvSpPr>
          <p:cNvPr id="11" name="10 Rectángulo redondeado"/>
          <p:cNvSpPr/>
          <p:nvPr/>
        </p:nvSpPr>
        <p:spPr>
          <a:xfrm>
            <a:off x="4067945" y="2276872"/>
            <a:ext cx="4824536" cy="41107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itchFamily="2" charset="2"/>
              <a:buChar char="ü"/>
            </a:pPr>
            <a:r>
              <a:rPr lang="es-MX" b="1" dirty="0">
                <a:solidFill>
                  <a:schemeClr val="bg1"/>
                </a:solidFill>
                <a:cs typeface="Arial" pitchFamily="34" charset="0"/>
              </a:rPr>
              <a:t>Inversión en infraestructura </a:t>
            </a:r>
            <a:r>
              <a:rPr lang="es-MX" b="1" dirty="0" smtClean="0">
                <a:solidFill>
                  <a:schemeClr val="bg1"/>
                </a:solidFill>
                <a:cs typeface="Arial" pitchFamily="34" charset="0"/>
              </a:rPr>
              <a:t>física</a:t>
            </a:r>
          </a:p>
          <a:p>
            <a:pPr marL="342900" indent="-342900" algn="just">
              <a:buFont typeface="Wingdings" pitchFamily="2" charset="2"/>
              <a:buChar char="ü"/>
            </a:pPr>
            <a:r>
              <a:rPr lang="es-MX" b="1" dirty="0" smtClean="0">
                <a:solidFill>
                  <a:schemeClr val="bg1"/>
                </a:solidFill>
                <a:cs typeface="Arial" pitchFamily="34" charset="0"/>
              </a:rPr>
              <a:t>Saneamiento </a:t>
            </a:r>
            <a:r>
              <a:rPr lang="es-MX" b="1" dirty="0">
                <a:solidFill>
                  <a:schemeClr val="bg1"/>
                </a:solidFill>
                <a:cs typeface="Arial" pitchFamily="34" charset="0"/>
              </a:rPr>
              <a:t>financiero</a:t>
            </a:r>
          </a:p>
          <a:p>
            <a:pPr marL="342900" indent="-342900" algn="just">
              <a:buFont typeface="Wingdings" pitchFamily="2" charset="2"/>
              <a:buChar char="ü"/>
            </a:pPr>
            <a:r>
              <a:rPr lang="es-MX" b="1" dirty="0">
                <a:solidFill>
                  <a:schemeClr val="bg1"/>
                </a:solidFill>
                <a:cs typeface="Arial" pitchFamily="34" charset="0"/>
              </a:rPr>
              <a:t>Sistema de pensiones</a:t>
            </a:r>
          </a:p>
          <a:p>
            <a:pPr marL="342900" indent="-342900" algn="just">
              <a:buFont typeface="Wingdings" pitchFamily="2" charset="2"/>
              <a:buChar char="ü"/>
            </a:pPr>
            <a:r>
              <a:rPr lang="es-MX" b="1" dirty="0">
                <a:solidFill>
                  <a:schemeClr val="bg1"/>
                </a:solidFill>
                <a:cs typeface="Arial" pitchFamily="34" charset="0"/>
              </a:rPr>
              <a:t>Modernización de los registros públicos de la propiedad y del comercio locales y de los catastros </a:t>
            </a:r>
          </a:p>
          <a:p>
            <a:pPr marL="342900" indent="-342900" algn="just">
              <a:buFont typeface="Wingdings" pitchFamily="2" charset="2"/>
              <a:buChar char="ü"/>
            </a:pPr>
            <a:r>
              <a:rPr lang="es-MX" b="1" dirty="0">
                <a:solidFill>
                  <a:schemeClr val="bg1"/>
                </a:solidFill>
                <a:cs typeface="Arial" pitchFamily="34" charset="0"/>
              </a:rPr>
              <a:t>Modernización de los sistemas de recaudación locales</a:t>
            </a:r>
          </a:p>
          <a:p>
            <a:pPr marL="342900" indent="-342900" algn="just">
              <a:buFont typeface="Wingdings" pitchFamily="2" charset="2"/>
              <a:buChar char="ü"/>
            </a:pPr>
            <a:r>
              <a:rPr lang="es-MX" b="1" dirty="0">
                <a:solidFill>
                  <a:schemeClr val="bg1"/>
                </a:solidFill>
                <a:cs typeface="Arial" pitchFamily="34" charset="0"/>
              </a:rPr>
              <a:t>Proyectos de Investigación científica y desarrollo tecnológico</a:t>
            </a:r>
          </a:p>
          <a:p>
            <a:pPr marL="342900" indent="-342900" algn="just">
              <a:buFont typeface="Wingdings" pitchFamily="2" charset="2"/>
              <a:buChar char="ü"/>
            </a:pPr>
            <a:r>
              <a:rPr lang="es-MX" b="1" dirty="0">
                <a:solidFill>
                  <a:schemeClr val="bg1"/>
                </a:solidFill>
                <a:cs typeface="Arial" pitchFamily="34" charset="0"/>
              </a:rPr>
              <a:t>Sistemas de protección civil</a:t>
            </a:r>
          </a:p>
          <a:p>
            <a:pPr marL="342900" indent="-342900" algn="just">
              <a:buFont typeface="Wingdings" pitchFamily="2" charset="2"/>
              <a:buChar char="ü"/>
            </a:pPr>
            <a:r>
              <a:rPr lang="es-MX" b="1" dirty="0">
                <a:solidFill>
                  <a:schemeClr val="bg1"/>
                </a:solidFill>
                <a:cs typeface="Arial" pitchFamily="34" charset="0"/>
              </a:rPr>
              <a:t>Apoyo a la educación </a:t>
            </a:r>
            <a:r>
              <a:rPr lang="es-MX" b="1" dirty="0" smtClean="0">
                <a:solidFill>
                  <a:schemeClr val="bg1"/>
                </a:solidFill>
                <a:cs typeface="Arial" pitchFamily="34" charset="0"/>
              </a:rPr>
              <a:t>pública </a:t>
            </a:r>
            <a:endParaRPr lang="es-MX" b="1" dirty="0">
              <a:solidFill>
                <a:schemeClr val="bg1"/>
              </a:solidFill>
              <a:cs typeface="Arial" pitchFamily="34" charset="0"/>
            </a:endParaRPr>
          </a:p>
          <a:p>
            <a:pPr marL="342900" indent="-342900" algn="just">
              <a:buFont typeface="Wingdings" pitchFamily="2" charset="2"/>
              <a:buChar char="ü"/>
            </a:pPr>
            <a:r>
              <a:rPr lang="es-MX" b="1" dirty="0">
                <a:solidFill>
                  <a:schemeClr val="bg1"/>
                </a:solidFill>
                <a:cs typeface="Arial" pitchFamily="34" charset="0"/>
              </a:rPr>
              <a:t>Proyectos de infraestructura </a:t>
            </a:r>
            <a:r>
              <a:rPr lang="es-MX" b="1" dirty="0" smtClean="0">
                <a:solidFill>
                  <a:schemeClr val="bg1"/>
                </a:solidFill>
                <a:cs typeface="Arial" pitchFamily="34" charset="0"/>
              </a:rPr>
              <a:t>concesionada</a:t>
            </a:r>
            <a:endParaRPr lang="es-ES" b="1" dirty="0">
              <a:solidFill>
                <a:schemeClr val="bg1"/>
              </a:solidFill>
              <a:cs typeface="Arial" pitchFamily="34" charset="0"/>
            </a:endParaRPr>
          </a:p>
        </p:txBody>
      </p:sp>
      <p:sp>
        <p:nvSpPr>
          <p:cNvPr id="12" name="11 Flecha abajo"/>
          <p:cNvSpPr/>
          <p:nvPr/>
        </p:nvSpPr>
        <p:spPr>
          <a:xfrm>
            <a:off x="2601575" y="1957131"/>
            <a:ext cx="46805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Flecha abajo"/>
          <p:cNvSpPr/>
          <p:nvPr/>
        </p:nvSpPr>
        <p:spPr>
          <a:xfrm>
            <a:off x="5938084" y="1955497"/>
            <a:ext cx="46805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Picture 2" descr="C:\Program Files (x86)\Microsoft Office\MEDIA\CAGCAT10\j019954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958" y="3844865"/>
            <a:ext cx="2475917" cy="265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09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23</a:t>
            </a:fld>
            <a:endParaRPr lang="es-MX" dirty="0">
              <a:solidFill>
                <a:prstClr val="white"/>
              </a:solidFill>
            </a:endParaRPr>
          </a:p>
        </p:txBody>
      </p:sp>
      <p:cxnSp>
        <p:nvCxnSpPr>
          <p:cNvPr id="3" name="2 Conector recto"/>
          <p:cNvCxnSpPr/>
          <p:nvPr/>
        </p:nvCxnSpPr>
        <p:spPr>
          <a:xfrm>
            <a:off x="991190" y="476672"/>
            <a:ext cx="322077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3 Conector recto"/>
          <p:cNvCxnSpPr/>
          <p:nvPr/>
        </p:nvCxnSpPr>
        <p:spPr>
          <a:xfrm>
            <a:off x="991190" y="908720"/>
            <a:ext cx="322077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971600" y="469121"/>
            <a:ext cx="4464496" cy="400110"/>
          </a:xfrm>
          <a:prstGeom prst="rect">
            <a:avLst/>
          </a:prstGeom>
          <a:noFill/>
        </p:spPr>
        <p:txBody>
          <a:bodyPr wrap="square" rtlCol="0">
            <a:spAutoFit/>
          </a:bodyPr>
          <a:lstStyle/>
          <a:p>
            <a:pPr algn="ctr"/>
            <a:r>
              <a:rPr lang="es-MX" sz="2000" b="1" dirty="0" smtClean="0">
                <a:solidFill>
                  <a:schemeClr val="tx2">
                    <a:lumMod val="75000"/>
                    <a:lumOff val="25000"/>
                  </a:schemeClr>
                </a:solidFill>
              </a:rPr>
              <a:t>Ejercicio y destino de los recursos</a:t>
            </a:r>
          </a:p>
        </p:txBody>
      </p:sp>
      <p:sp>
        <p:nvSpPr>
          <p:cNvPr id="7" name="6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9 Marcador de contenido"/>
          <p:cNvSpPr txBox="1">
            <a:spLocks/>
          </p:cNvSpPr>
          <p:nvPr/>
        </p:nvSpPr>
        <p:spPr bwMode="auto">
          <a:xfrm>
            <a:off x="5652119" y="1"/>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sp>
        <p:nvSpPr>
          <p:cNvPr id="10" name="9 Rectángulo redondeado"/>
          <p:cNvSpPr/>
          <p:nvPr/>
        </p:nvSpPr>
        <p:spPr>
          <a:xfrm>
            <a:off x="2339752" y="1124744"/>
            <a:ext cx="482453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itchFamily="2" charset="2"/>
              <a:buChar char="ü"/>
            </a:pPr>
            <a:r>
              <a:rPr lang="es-MX" sz="2800" b="1" dirty="0" smtClean="0">
                <a:solidFill>
                  <a:schemeClr val="bg1"/>
                </a:solidFill>
                <a:cs typeface="Arial" pitchFamily="34" charset="0"/>
              </a:rPr>
              <a:t>Inversión en </a:t>
            </a:r>
            <a:r>
              <a:rPr lang="es-MX" sz="2800" b="1" dirty="0">
                <a:solidFill>
                  <a:schemeClr val="bg1"/>
                </a:solidFill>
                <a:cs typeface="Arial" pitchFamily="34" charset="0"/>
              </a:rPr>
              <a:t>infraestructura física</a:t>
            </a:r>
          </a:p>
        </p:txBody>
      </p:sp>
      <p:sp>
        <p:nvSpPr>
          <p:cNvPr id="11" name="10 Rectángulo redondeado"/>
          <p:cNvSpPr/>
          <p:nvPr/>
        </p:nvSpPr>
        <p:spPr>
          <a:xfrm>
            <a:off x="4242112" y="2428596"/>
            <a:ext cx="4824535" cy="36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1" algn="just" fontAlgn="auto">
              <a:spcBef>
                <a:spcPts val="600"/>
              </a:spcBef>
              <a:spcAft>
                <a:spcPts val="600"/>
              </a:spcAft>
              <a:buClr>
                <a:schemeClr val="accent2">
                  <a:lumMod val="75000"/>
                </a:schemeClr>
              </a:buClr>
              <a:defRPr/>
            </a:pPr>
            <a:r>
              <a:rPr lang="es-MX" sz="2000" dirty="0" smtClean="0"/>
              <a:t>hasta </a:t>
            </a:r>
            <a:r>
              <a:rPr lang="es-MX" sz="2000" dirty="0"/>
              <a:t>un 3 por ciento del costo del programa o proyecto programado en el ejercicio fiscal correspondiente, para gastos indirectos por concepto de realización de estudios, elaboración y evaluación de proyectos, supervisión y control de </a:t>
            </a:r>
            <a:r>
              <a:rPr lang="es-MX" sz="2000" b="1" u="sng" dirty="0"/>
              <a:t>estas obras de infraestructura</a:t>
            </a:r>
            <a:r>
              <a:rPr lang="es-MX" sz="1200" u="sng" dirty="0"/>
              <a:t>;</a:t>
            </a:r>
          </a:p>
        </p:txBody>
      </p:sp>
      <p:sp>
        <p:nvSpPr>
          <p:cNvPr id="12" name="11 Rectángulo redondeado"/>
          <p:cNvSpPr/>
          <p:nvPr/>
        </p:nvSpPr>
        <p:spPr>
          <a:xfrm>
            <a:off x="179512" y="2420888"/>
            <a:ext cx="3888432" cy="2088232"/>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MX" b="1" dirty="0">
                <a:solidFill>
                  <a:schemeClr val="accent2"/>
                </a:solidFill>
                <a:latin typeface="Calibri" panose="020F0502020204030204" pitchFamily="34" charset="0"/>
              </a:rPr>
              <a:t>C</a:t>
            </a:r>
            <a:r>
              <a:rPr lang="es-MX" b="1" dirty="0" smtClean="0">
                <a:solidFill>
                  <a:schemeClr val="accent2"/>
                </a:solidFill>
                <a:latin typeface="Calibri" panose="020F0502020204030204" pitchFamily="34" charset="0"/>
              </a:rPr>
              <a:t>onstrucción</a:t>
            </a:r>
            <a:r>
              <a:rPr lang="es-MX" b="1" dirty="0">
                <a:solidFill>
                  <a:schemeClr val="accent2"/>
                </a:solidFill>
                <a:latin typeface="Calibri" panose="020F0502020204030204" pitchFamily="34" charset="0"/>
              </a:rPr>
              <a:t>, reconstrucción, ampliación, mantenimiento y conservación de </a:t>
            </a:r>
            <a:r>
              <a:rPr lang="es-MX" b="1" dirty="0" smtClean="0">
                <a:solidFill>
                  <a:schemeClr val="accent2"/>
                </a:solidFill>
                <a:latin typeface="Calibri" panose="020F0502020204030204" pitchFamily="34" charset="0"/>
              </a:rPr>
              <a:t>infraestructura. </a:t>
            </a:r>
          </a:p>
          <a:p>
            <a:pPr marL="285750" indent="-285750" algn="just">
              <a:buFont typeface="Arial" panose="020B0604020202020204" pitchFamily="34" charset="0"/>
              <a:buChar char="•"/>
            </a:pPr>
            <a:r>
              <a:rPr lang="es-MX" b="1" dirty="0" smtClean="0">
                <a:solidFill>
                  <a:schemeClr val="accent2"/>
                </a:solidFill>
                <a:latin typeface="Calibri" panose="020F0502020204030204" pitchFamily="34" charset="0"/>
              </a:rPr>
              <a:t>Adquisición </a:t>
            </a:r>
            <a:r>
              <a:rPr lang="es-MX" b="1" dirty="0">
                <a:solidFill>
                  <a:schemeClr val="accent2"/>
                </a:solidFill>
                <a:latin typeface="Calibri" panose="020F0502020204030204" pitchFamily="34" charset="0"/>
              </a:rPr>
              <a:t>de bienes para el equipamiento de las obras generadas o </a:t>
            </a:r>
            <a:r>
              <a:rPr lang="es-MX" b="1" dirty="0" smtClean="0">
                <a:solidFill>
                  <a:schemeClr val="accent2"/>
                </a:solidFill>
                <a:latin typeface="Calibri" panose="020F0502020204030204" pitchFamily="34" charset="0"/>
              </a:rPr>
              <a:t>adquiridas</a:t>
            </a:r>
          </a:p>
          <a:p>
            <a:pPr marL="285750" indent="-285750" algn="just">
              <a:buFont typeface="Arial" panose="020B0604020202020204" pitchFamily="34" charset="0"/>
              <a:buChar char="•"/>
            </a:pPr>
            <a:r>
              <a:rPr lang="es-MX" b="1" dirty="0" smtClean="0">
                <a:solidFill>
                  <a:schemeClr val="accent2"/>
                </a:solidFill>
                <a:latin typeface="Calibri" panose="020F0502020204030204" pitchFamily="34" charset="0"/>
              </a:rPr>
              <a:t>infraestructura hidroagrícola</a:t>
            </a:r>
            <a:endParaRPr lang="es-MX" b="1" dirty="0">
              <a:solidFill>
                <a:schemeClr val="accent2"/>
              </a:solidFill>
              <a:latin typeface="Calibri" panose="020F0502020204030204" pitchFamily="34" charset="0"/>
            </a:endParaRPr>
          </a:p>
        </p:txBody>
      </p:sp>
      <p:sp>
        <p:nvSpPr>
          <p:cNvPr id="13" name="12 Flecha abajo"/>
          <p:cNvSpPr/>
          <p:nvPr/>
        </p:nvSpPr>
        <p:spPr>
          <a:xfrm>
            <a:off x="5904148" y="2132856"/>
            <a:ext cx="46805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Flecha abajo"/>
          <p:cNvSpPr/>
          <p:nvPr/>
        </p:nvSpPr>
        <p:spPr>
          <a:xfrm>
            <a:off x="2591780" y="2132856"/>
            <a:ext cx="46805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6" name="Picture 2" descr="C:\Program Files (x86)\Microsoft Office\MEDIA\CAGCAT10\j019954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190" y="4653136"/>
            <a:ext cx="1671277" cy="179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99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91264" cy="2664296"/>
          </a:xfrm>
          <a:solidFill>
            <a:schemeClr val="accent1"/>
          </a:solidFill>
        </p:spPr>
        <p:txBody>
          <a:bodyPr>
            <a:noAutofit/>
          </a:bodyPr>
          <a:lstStyle/>
          <a:p>
            <a:pPr marL="0" indent="0" algn="just">
              <a:buNone/>
            </a:pPr>
            <a:r>
              <a:rPr lang="es-MX" sz="1800" b="1" dirty="0" smtClean="0">
                <a:solidFill>
                  <a:schemeClr val="bg1"/>
                </a:solidFill>
              </a:rPr>
              <a:t>SANEAMIENTO FINANCIERO</a:t>
            </a:r>
          </a:p>
          <a:p>
            <a:pPr marL="0" indent="0" algn="just">
              <a:buNone/>
            </a:pPr>
            <a:r>
              <a:rPr lang="es-MX" sz="1800" dirty="0">
                <a:solidFill>
                  <a:schemeClr val="bg1"/>
                </a:solidFill>
              </a:rPr>
              <a:t>Verificar que los recursos del fondo destinados en materia de saneamiento financiero, se ejercieron preferentemente a la amortización de deuda pública, expresada como una reducción al saldo registrado al 31 de diciembre del año inmediato anterior y, en caso de destinar recursos para otras acciones de saneamiento financiero, constatar  que se presentó un impacto favorable en la fortaleza de las finanzas públicas locales; asimismo comprobar que la contratación de deuda pública se realizó de conformidad con la normatividad establecida.</a:t>
            </a:r>
            <a:endParaRPr lang="es-MX" sz="1800" dirty="0">
              <a:solidFill>
                <a:schemeClr val="bg1"/>
              </a:solidFill>
              <a:latin typeface="+mn-lt"/>
              <a:cs typeface="Calibri" pitchFamily="34" charset="0"/>
            </a:endParaRPr>
          </a:p>
        </p:txBody>
      </p:sp>
      <p:sp>
        <p:nvSpPr>
          <p:cNvPr id="8" name="7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9 Marcador de contenido"/>
          <p:cNvSpPr txBox="1">
            <a:spLocks/>
          </p:cNvSpPr>
          <p:nvPr/>
        </p:nvSpPr>
        <p:spPr bwMode="auto">
          <a:xfrm>
            <a:off x="5652119" y="1"/>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cxnSp>
        <p:nvCxnSpPr>
          <p:cNvPr id="10" name="9 Conector recto"/>
          <p:cNvCxnSpPr/>
          <p:nvPr/>
        </p:nvCxnSpPr>
        <p:spPr>
          <a:xfrm>
            <a:off x="919182" y="476672"/>
            <a:ext cx="278872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899592" y="908720"/>
            <a:ext cx="280831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827584" y="523999"/>
            <a:ext cx="4248472" cy="384721"/>
          </a:xfrm>
          <a:prstGeom prst="rect">
            <a:avLst/>
          </a:prstGeom>
          <a:noFill/>
        </p:spPr>
        <p:txBody>
          <a:bodyPr wrap="square" rtlCol="0">
            <a:spAutoFit/>
          </a:bodyPr>
          <a:lstStyle/>
          <a:p>
            <a:pPr algn="ctr"/>
            <a:r>
              <a:rPr lang="es-MX" sz="1900" b="1" dirty="0" smtClean="0">
                <a:solidFill>
                  <a:schemeClr val="tx2">
                    <a:lumMod val="75000"/>
                    <a:lumOff val="25000"/>
                  </a:schemeClr>
                </a:solidFill>
              </a:rPr>
              <a:t>Ejercicio y destino de los recursos</a:t>
            </a:r>
          </a:p>
        </p:txBody>
      </p:sp>
      <p:sp>
        <p:nvSpPr>
          <p:cNvPr id="13" name="1 Marcador de contenido"/>
          <p:cNvSpPr txBox="1">
            <a:spLocks/>
          </p:cNvSpPr>
          <p:nvPr/>
        </p:nvSpPr>
        <p:spPr bwMode="auto">
          <a:xfrm>
            <a:off x="1331640" y="4005064"/>
            <a:ext cx="6408712" cy="2376264"/>
          </a:xfrm>
          <a:prstGeom prst="rect">
            <a:avLst/>
          </a:prstGeom>
          <a:solidFill>
            <a:schemeClr val="accent2">
              <a:lumMod val="20000"/>
              <a:lumOff val="80000"/>
            </a:schemeClr>
          </a:solidFill>
          <a:ln>
            <a:noFill/>
          </a:ln>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algn="just">
              <a:spcBef>
                <a:spcPts val="600"/>
              </a:spcBef>
              <a:spcAft>
                <a:spcPts val="600"/>
              </a:spcAft>
            </a:pPr>
            <a:r>
              <a:rPr lang="es-MX" sz="2000" b="1" dirty="0">
                <a:solidFill>
                  <a:schemeClr val="accent2">
                    <a:lumMod val="50000"/>
                  </a:schemeClr>
                </a:solidFill>
                <a:latin typeface="Calibri" panose="020F0502020204030204" pitchFamily="34" charset="0"/>
                <a:cs typeface="Calibri" pitchFamily="34" charset="0"/>
              </a:rPr>
              <a:t>A</a:t>
            </a:r>
            <a:r>
              <a:rPr lang="es-MX" sz="2000" b="1" dirty="0" smtClean="0">
                <a:solidFill>
                  <a:schemeClr val="accent2">
                    <a:lumMod val="50000"/>
                  </a:schemeClr>
                </a:solidFill>
                <a:latin typeface="Calibri" panose="020F0502020204030204" pitchFamily="34" charset="0"/>
                <a:cs typeface="Calibri" pitchFamily="34" charset="0"/>
              </a:rPr>
              <a:t>utorización </a:t>
            </a:r>
            <a:r>
              <a:rPr lang="es-MX" sz="2000" b="1" dirty="0">
                <a:solidFill>
                  <a:schemeClr val="accent2">
                    <a:lumMod val="50000"/>
                  </a:schemeClr>
                </a:solidFill>
                <a:latin typeface="Calibri" panose="020F0502020204030204" pitchFamily="34" charset="0"/>
                <a:cs typeface="Calibri" pitchFamily="34" charset="0"/>
              </a:rPr>
              <a:t>H. Legislatura </a:t>
            </a:r>
            <a:r>
              <a:rPr lang="es-MX" sz="2000" b="1" dirty="0" smtClean="0">
                <a:solidFill>
                  <a:schemeClr val="accent2">
                    <a:lumMod val="50000"/>
                  </a:schemeClr>
                </a:solidFill>
                <a:latin typeface="Calibri" panose="020F0502020204030204" pitchFamily="34" charset="0"/>
                <a:cs typeface="Calibri" pitchFamily="34" charset="0"/>
              </a:rPr>
              <a:t>Local</a:t>
            </a:r>
          </a:p>
          <a:p>
            <a:pPr marL="430213" algn="just">
              <a:spcBef>
                <a:spcPts val="600"/>
              </a:spcBef>
              <a:spcAft>
                <a:spcPts val="600"/>
              </a:spcAft>
            </a:pPr>
            <a:r>
              <a:rPr lang="es-MX" sz="2000" b="1" dirty="0" smtClean="0">
                <a:solidFill>
                  <a:schemeClr val="accent2">
                    <a:lumMod val="50000"/>
                  </a:schemeClr>
                </a:solidFill>
                <a:latin typeface="Calibri" panose="020F0502020204030204" pitchFamily="34" charset="0"/>
                <a:cs typeface="Calibri" pitchFamily="34" charset="0"/>
              </a:rPr>
              <a:t>Registro </a:t>
            </a:r>
            <a:r>
              <a:rPr lang="es-MX" sz="2000" b="1" dirty="0">
                <a:solidFill>
                  <a:schemeClr val="accent2">
                    <a:lumMod val="50000"/>
                  </a:schemeClr>
                </a:solidFill>
                <a:latin typeface="Calibri" panose="020F0502020204030204" pitchFamily="34" charset="0"/>
                <a:cs typeface="Calibri" pitchFamily="34" charset="0"/>
              </a:rPr>
              <a:t>de Obligaciones y Empréstitos de Entidades Federativas y </a:t>
            </a:r>
            <a:r>
              <a:rPr lang="es-MX" sz="2000" b="1" dirty="0" smtClean="0">
                <a:solidFill>
                  <a:schemeClr val="accent2">
                    <a:lumMod val="50000"/>
                  </a:schemeClr>
                </a:solidFill>
                <a:latin typeface="Calibri" panose="020F0502020204030204" pitchFamily="34" charset="0"/>
                <a:cs typeface="Calibri" pitchFamily="34" charset="0"/>
              </a:rPr>
              <a:t>Municipios</a:t>
            </a:r>
          </a:p>
          <a:p>
            <a:pPr marL="430213" algn="just">
              <a:spcBef>
                <a:spcPts val="600"/>
              </a:spcBef>
              <a:spcAft>
                <a:spcPts val="600"/>
              </a:spcAft>
            </a:pPr>
            <a:r>
              <a:rPr lang="es-MX" sz="2000" b="1" dirty="0" smtClean="0">
                <a:solidFill>
                  <a:schemeClr val="accent2">
                    <a:lumMod val="50000"/>
                  </a:schemeClr>
                </a:solidFill>
                <a:latin typeface="Calibri" panose="020F0502020204030204" pitchFamily="34" charset="0"/>
                <a:cs typeface="Calibri" pitchFamily="34" charset="0"/>
              </a:rPr>
              <a:t> Registro </a:t>
            </a:r>
            <a:r>
              <a:rPr lang="es-MX" sz="2000" b="1" dirty="0">
                <a:solidFill>
                  <a:schemeClr val="accent2">
                    <a:lumMod val="50000"/>
                  </a:schemeClr>
                </a:solidFill>
                <a:latin typeface="Calibri" panose="020F0502020204030204" pitchFamily="34" charset="0"/>
                <a:cs typeface="Calibri" pitchFamily="34" charset="0"/>
              </a:rPr>
              <a:t>Único de Obligaciones y Empréstitos del estado </a:t>
            </a:r>
            <a:endParaRPr lang="es-MX" sz="2000" b="1" dirty="0" smtClean="0">
              <a:solidFill>
                <a:schemeClr val="accent2">
                  <a:lumMod val="50000"/>
                </a:schemeClr>
              </a:solidFill>
              <a:latin typeface="Calibri" panose="020F0502020204030204" pitchFamily="34" charset="0"/>
              <a:cs typeface="Calibri" pitchFamily="34" charset="0"/>
            </a:endParaRPr>
          </a:p>
          <a:p>
            <a:pPr marL="430213" algn="just">
              <a:spcBef>
                <a:spcPts val="600"/>
              </a:spcBef>
              <a:spcAft>
                <a:spcPts val="600"/>
              </a:spcAft>
            </a:pPr>
            <a:r>
              <a:rPr lang="es-ES" sz="2000" b="1" dirty="0">
                <a:solidFill>
                  <a:schemeClr val="accent2">
                    <a:lumMod val="50000"/>
                  </a:schemeClr>
                </a:solidFill>
                <a:latin typeface="Calibri" panose="020F0502020204030204" pitchFamily="34" charset="0"/>
                <a:cs typeface="Calibri" pitchFamily="34" charset="0"/>
              </a:rPr>
              <a:t>Documentación comprobatoria</a:t>
            </a:r>
            <a:endParaRPr lang="es-MX" sz="2000" b="1" dirty="0">
              <a:solidFill>
                <a:schemeClr val="accent2">
                  <a:lumMod val="50000"/>
                </a:schemeClr>
              </a:solidFill>
              <a:latin typeface="Calibri" panose="020F0502020204030204" pitchFamily="34" charset="0"/>
              <a:cs typeface="Calibri" pitchFamily="34" charset="0"/>
            </a:endParaRPr>
          </a:p>
          <a:p>
            <a:pPr marL="87313" indent="0" algn="just">
              <a:lnSpc>
                <a:spcPct val="120000"/>
              </a:lnSpc>
              <a:spcBef>
                <a:spcPts val="600"/>
              </a:spcBef>
              <a:spcAft>
                <a:spcPts val="600"/>
              </a:spcAft>
              <a:buNone/>
            </a:pPr>
            <a:endParaRPr lang="es-MX" sz="2000" b="1" dirty="0" smtClean="0">
              <a:solidFill>
                <a:schemeClr val="accent2">
                  <a:lumMod val="50000"/>
                </a:schemeClr>
              </a:solidFill>
              <a:latin typeface="Calibri" panose="020F0502020204030204" pitchFamily="34" charset="0"/>
              <a:cs typeface="Calibri" pitchFamily="34" charset="0"/>
            </a:endParaRPr>
          </a:p>
          <a:p>
            <a:pPr marL="0" indent="0" algn="just">
              <a:buNone/>
            </a:pPr>
            <a:endParaRPr lang="es-MX" sz="1600" dirty="0">
              <a:solidFill>
                <a:schemeClr val="accent1"/>
              </a:solidFill>
              <a:latin typeface="Calibri" panose="020F0502020204030204" pitchFamily="34" charset="0"/>
              <a:cs typeface="Calibri" pitchFamily="34" charset="0"/>
            </a:endParaRPr>
          </a:p>
        </p:txBody>
      </p:sp>
      <p:sp>
        <p:nvSpPr>
          <p:cNvPr id="5" name="4 Marcador de número de diapositiva"/>
          <p:cNvSpPr>
            <a:spLocks noGrp="1"/>
          </p:cNvSpPr>
          <p:nvPr>
            <p:ph type="sldNum" sz="quarter" idx="11"/>
          </p:nvPr>
        </p:nvSpPr>
        <p:spPr/>
        <p:txBody>
          <a:bodyPr/>
          <a:lstStyle/>
          <a:p>
            <a:pPr>
              <a:defRPr/>
            </a:pPr>
            <a:r>
              <a:rPr lang="es-MX" dirty="0" smtClean="0">
                <a:solidFill>
                  <a:prstClr val="white"/>
                </a:solidFill>
              </a:rPr>
              <a:t>ASF | </a:t>
            </a:r>
            <a:fld id="{E5ED6EAC-EF37-4667-BE37-9D7E355B3773}" type="slidenum">
              <a:rPr lang="es-MX" smtClean="0">
                <a:solidFill>
                  <a:prstClr val="white"/>
                </a:solidFill>
              </a:rPr>
              <a:pPr>
                <a:defRPr/>
              </a:pPr>
              <a:t>24</a:t>
            </a:fld>
            <a:endParaRPr lang="es-MX" dirty="0">
              <a:solidFill>
                <a:prstClr val="white"/>
              </a:solidFill>
            </a:endParaRPr>
          </a:p>
        </p:txBody>
      </p:sp>
    </p:spTree>
    <p:extLst>
      <p:ext uri="{BB962C8B-B14F-4D97-AF65-F5344CB8AC3E}">
        <p14:creationId xmlns:p14="http://schemas.microsoft.com/office/powerpoint/2010/main" val="2217114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pPr>
              <a:defRPr/>
            </a:pPr>
            <a:r>
              <a:rPr lang="es-MX" dirty="0" smtClean="0">
                <a:solidFill>
                  <a:prstClr val="white"/>
                </a:solidFill>
              </a:rPr>
              <a:t>ASF | </a:t>
            </a:r>
            <a:fld id="{E5ED6EAC-EF37-4667-BE37-9D7E355B3773}" type="slidenum">
              <a:rPr lang="es-MX" smtClean="0">
                <a:solidFill>
                  <a:prstClr val="white"/>
                </a:solidFill>
              </a:rPr>
              <a:pPr>
                <a:defRPr/>
              </a:pPr>
              <a:t>25</a:t>
            </a:fld>
            <a:endParaRPr lang="es-MX" dirty="0">
              <a:solidFill>
                <a:prstClr val="white"/>
              </a:solidFill>
            </a:endParaRPr>
          </a:p>
        </p:txBody>
      </p:sp>
      <p:sp>
        <p:nvSpPr>
          <p:cNvPr id="7" name="6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9 Marcador de contenido"/>
          <p:cNvSpPr txBox="1">
            <a:spLocks/>
          </p:cNvSpPr>
          <p:nvPr/>
        </p:nvSpPr>
        <p:spPr bwMode="auto">
          <a:xfrm>
            <a:off x="5652119" y="1"/>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cxnSp>
        <p:nvCxnSpPr>
          <p:cNvPr id="12" name="11 Conector recto"/>
          <p:cNvCxnSpPr/>
          <p:nvPr/>
        </p:nvCxnSpPr>
        <p:spPr>
          <a:xfrm>
            <a:off x="991190" y="476672"/>
            <a:ext cx="322077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991190" y="908720"/>
            <a:ext cx="322077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971600" y="469121"/>
            <a:ext cx="4464496" cy="400110"/>
          </a:xfrm>
          <a:prstGeom prst="rect">
            <a:avLst/>
          </a:prstGeom>
          <a:noFill/>
        </p:spPr>
        <p:txBody>
          <a:bodyPr wrap="square" rtlCol="0">
            <a:spAutoFit/>
          </a:bodyPr>
          <a:lstStyle/>
          <a:p>
            <a:pPr algn="ctr"/>
            <a:r>
              <a:rPr lang="es-MX" sz="2000" b="1" dirty="0" smtClean="0">
                <a:solidFill>
                  <a:schemeClr val="tx2">
                    <a:lumMod val="75000"/>
                    <a:lumOff val="25000"/>
                  </a:schemeClr>
                </a:solidFill>
              </a:rPr>
              <a:t>Ejercicio y destino de los recursos</a:t>
            </a:r>
          </a:p>
        </p:txBody>
      </p:sp>
      <p:sp>
        <p:nvSpPr>
          <p:cNvPr id="3" name="2 Rectángulo redondeado"/>
          <p:cNvSpPr/>
          <p:nvPr/>
        </p:nvSpPr>
        <p:spPr>
          <a:xfrm>
            <a:off x="2339752" y="1124744"/>
            <a:ext cx="482453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itchFamily="2" charset="2"/>
              <a:buChar char="ü"/>
            </a:pPr>
            <a:r>
              <a:rPr lang="es-MX" sz="2800" b="1" dirty="0" smtClean="0">
                <a:solidFill>
                  <a:schemeClr val="bg1"/>
                </a:solidFill>
                <a:cs typeface="Arial" pitchFamily="34" charset="0"/>
              </a:rPr>
              <a:t>Apoyos a la Educación</a:t>
            </a:r>
            <a:endParaRPr lang="es-MX" sz="2800" b="1" dirty="0">
              <a:solidFill>
                <a:schemeClr val="bg1"/>
              </a:solidFill>
              <a:cs typeface="Arial" pitchFamily="34" charset="0"/>
            </a:endParaRPr>
          </a:p>
        </p:txBody>
      </p:sp>
      <p:sp>
        <p:nvSpPr>
          <p:cNvPr id="15" name="14 Rectángulo redondeado"/>
          <p:cNvSpPr/>
          <p:nvPr/>
        </p:nvSpPr>
        <p:spPr>
          <a:xfrm>
            <a:off x="5148064" y="2475964"/>
            <a:ext cx="3888432" cy="2088232"/>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a:solidFill>
                  <a:schemeClr val="accent2"/>
                </a:solidFill>
              </a:rPr>
              <a:t>N</a:t>
            </a:r>
            <a:r>
              <a:rPr lang="es-MX" sz="2400" b="1" dirty="0" smtClean="0">
                <a:solidFill>
                  <a:schemeClr val="accent2"/>
                </a:solidFill>
              </a:rPr>
              <a:t>o </a:t>
            </a:r>
            <a:r>
              <a:rPr lang="es-MX" sz="2400" b="1" dirty="0">
                <a:solidFill>
                  <a:schemeClr val="accent2"/>
                </a:solidFill>
              </a:rPr>
              <a:t>podrán destinarse para erogaciones de </a:t>
            </a:r>
            <a:r>
              <a:rPr lang="es-MX" sz="2400" b="1" dirty="0" smtClean="0">
                <a:solidFill>
                  <a:schemeClr val="accent2"/>
                </a:solidFill>
              </a:rPr>
              <a:t>gasto corriente </a:t>
            </a:r>
            <a:r>
              <a:rPr lang="es-MX" sz="2400" b="1" dirty="0">
                <a:solidFill>
                  <a:schemeClr val="accent2"/>
                </a:solidFill>
              </a:rPr>
              <a:t>o de </a:t>
            </a:r>
            <a:r>
              <a:rPr lang="es-MX" sz="2400" b="1" dirty="0" smtClean="0">
                <a:solidFill>
                  <a:schemeClr val="accent2"/>
                </a:solidFill>
              </a:rPr>
              <a:t>operación (Pago de sueldos)</a:t>
            </a:r>
            <a:endParaRPr lang="es-MX" sz="2400" b="1" dirty="0">
              <a:solidFill>
                <a:schemeClr val="accent2"/>
              </a:solidFill>
              <a:latin typeface="Calibri" panose="020F0502020204030204" pitchFamily="34" charset="0"/>
            </a:endParaRPr>
          </a:p>
        </p:txBody>
      </p:sp>
      <p:sp>
        <p:nvSpPr>
          <p:cNvPr id="16" name="15 Rectángulo redondeado"/>
          <p:cNvSpPr/>
          <p:nvPr/>
        </p:nvSpPr>
        <p:spPr>
          <a:xfrm>
            <a:off x="179512" y="2475964"/>
            <a:ext cx="4824535" cy="36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S</a:t>
            </a:r>
            <a:r>
              <a:rPr lang="es-MX" dirty="0" smtClean="0"/>
              <a:t>iempre </a:t>
            </a:r>
            <a:r>
              <a:rPr lang="es-MX" dirty="0"/>
              <a:t>y cuando las aportaciones federales destinadas </a:t>
            </a:r>
            <a:r>
              <a:rPr lang="es-MX" dirty="0" smtClean="0"/>
              <a:t>a este </a:t>
            </a:r>
            <a:r>
              <a:rPr lang="es-MX" dirty="0"/>
              <a:t>rubro sean adicionales a los recursos de naturaleza local aprobados por las </a:t>
            </a:r>
            <a:r>
              <a:rPr lang="es-MX" dirty="0" smtClean="0"/>
              <a:t>legislaturas locales </a:t>
            </a:r>
            <a:r>
              <a:rPr lang="es-MX" dirty="0"/>
              <a:t>para dicha materia y que el monto de los recursos locales se incremente en </a:t>
            </a:r>
            <a:r>
              <a:rPr lang="es-MX" dirty="0" smtClean="0"/>
              <a:t>términos reales </a:t>
            </a:r>
            <a:r>
              <a:rPr lang="es-MX" dirty="0"/>
              <a:t>respecto al presupuestado en el año inmediato </a:t>
            </a:r>
            <a:r>
              <a:rPr lang="es-MX" dirty="0" smtClean="0"/>
              <a:t>anterior</a:t>
            </a:r>
            <a:r>
              <a:rPr lang="es-MX" dirty="0"/>
              <a:t>.</a:t>
            </a:r>
            <a:endParaRPr lang="es-MX" sz="2800" u="sng" dirty="0"/>
          </a:p>
        </p:txBody>
      </p:sp>
      <p:pic>
        <p:nvPicPr>
          <p:cNvPr id="2050" name="Picture 2" descr="C:\Program Files (x86)\Microsoft Office\MEDIA\CAGCAT10\j019954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018" y="4725144"/>
            <a:ext cx="1671277" cy="1794770"/>
          </a:xfrm>
          <a:prstGeom prst="rect">
            <a:avLst/>
          </a:prstGeom>
          <a:noFill/>
          <a:extLst>
            <a:ext uri="{909E8E84-426E-40DD-AFC4-6F175D3DCCD1}">
              <a14:hiddenFill xmlns:a14="http://schemas.microsoft.com/office/drawing/2010/main">
                <a:solidFill>
                  <a:srgbClr val="FFFFFF"/>
                </a:solidFill>
              </a14:hiddenFill>
            </a:ext>
          </a:extLst>
        </p:spPr>
      </p:pic>
      <p:sp>
        <p:nvSpPr>
          <p:cNvPr id="17" name="16 Flecha abajo"/>
          <p:cNvSpPr/>
          <p:nvPr/>
        </p:nvSpPr>
        <p:spPr>
          <a:xfrm>
            <a:off x="5904148" y="2132856"/>
            <a:ext cx="46805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Flecha abajo"/>
          <p:cNvSpPr/>
          <p:nvPr/>
        </p:nvSpPr>
        <p:spPr>
          <a:xfrm>
            <a:off x="2591780" y="2132856"/>
            <a:ext cx="46805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37717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4 Marcador de número de diapositiva"/>
          <p:cNvSpPr>
            <a:spLocks noGrp="1"/>
          </p:cNvSpPr>
          <p:nvPr>
            <p:ph type="sldNum" sz="quarter" idx="11"/>
          </p:nvPr>
        </p:nvSpPr>
        <p:spPr>
          <a:xfrm>
            <a:off x="8153400" y="6572250"/>
            <a:ext cx="919163" cy="285750"/>
          </a:xfrm>
        </p:spPr>
        <p:txBody>
          <a:bodyPr/>
          <a:lstStyle>
            <a:lvl1pPr>
              <a:defRPr sz="1100" b="1">
                <a:solidFill>
                  <a:schemeClr val="bg1"/>
                </a:solidFill>
                <a:latin typeface="+mn-lt"/>
              </a:defRPr>
            </a:lvl1pPr>
          </a:lstStyle>
          <a:p>
            <a:pPr>
              <a:defRPr/>
            </a:pPr>
            <a:r>
              <a:rPr lang="es-MX" dirty="0"/>
              <a:t>ASF | </a:t>
            </a:r>
            <a:fld id="{9222C51E-8130-48B4-B0EE-7B83B0D52211}" type="slidenum">
              <a:rPr lang="es-MX"/>
              <a:pPr>
                <a:defRPr/>
              </a:pPr>
              <a:t>26</a:t>
            </a:fld>
            <a:endParaRPr lang="es-MX" dirty="0"/>
          </a:p>
        </p:txBody>
      </p:sp>
      <p:sp>
        <p:nvSpPr>
          <p:cNvPr id="17" name="16 Rectángulo redondeado"/>
          <p:cNvSpPr/>
          <p:nvPr/>
        </p:nvSpPr>
        <p:spPr>
          <a:xfrm>
            <a:off x="107504" y="3166889"/>
            <a:ext cx="2740210" cy="1152128"/>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Adquisiciones</a:t>
            </a:r>
            <a:endParaRPr lang="es-MX" sz="2400" dirty="0"/>
          </a:p>
        </p:txBody>
      </p:sp>
      <p:sp>
        <p:nvSpPr>
          <p:cNvPr id="15" name="14 Rectángulo"/>
          <p:cNvSpPr/>
          <p:nvPr/>
        </p:nvSpPr>
        <p:spPr>
          <a:xfrm>
            <a:off x="611560" y="692696"/>
            <a:ext cx="7572428" cy="4286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smtClean="0">
                <a:solidFill>
                  <a:schemeClr val="tx1"/>
                </a:solidFill>
              </a:rPr>
              <a:t> </a:t>
            </a:r>
            <a:r>
              <a:rPr lang="es-ES" sz="2000" b="1" dirty="0">
                <a:solidFill>
                  <a:schemeClr val="tx1"/>
                </a:solidFill>
              </a:rPr>
              <a:t>ADQUISICIONES, ARRENDAMIENTOS Y SERVICIOS</a:t>
            </a:r>
            <a:endParaRPr lang="es-MX" sz="2000" dirty="0">
              <a:solidFill>
                <a:schemeClr val="tx1"/>
              </a:solidFill>
            </a:endParaRPr>
          </a:p>
        </p:txBody>
      </p:sp>
      <p:sp>
        <p:nvSpPr>
          <p:cNvPr id="24" name="23 Rectángulo"/>
          <p:cNvSpPr/>
          <p:nvPr/>
        </p:nvSpPr>
        <p:spPr>
          <a:xfrm>
            <a:off x="514687" y="202148"/>
            <a:ext cx="1059777" cy="400110"/>
          </a:xfrm>
          <a:prstGeom prst="rect">
            <a:avLst/>
          </a:prstGeom>
        </p:spPr>
        <p:txBody>
          <a:bodyPr wrap="none">
            <a:spAutoFit/>
          </a:bodyPr>
          <a:lstStyle/>
          <a:p>
            <a:r>
              <a:rPr lang="es-MX" sz="2000" dirty="0" smtClean="0">
                <a:solidFill>
                  <a:schemeClr val="accent1"/>
                </a:solidFill>
                <a:latin typeface="+mj-lt"/>
              </a:rPr>
              <a:t>FAFEF</a:t>
            </a:r>
            <a:endParaRPr lang="es-MX" sz="2000" dirty="0">
              <a:latin typeface="+mj-lt"/>
            </a:endParaRPr>
          </a:p>
        </p:txBody>
      </p:sp>
      <p:sp>
        <p:nvSpPr>
          <p:cNvPr id="14" name="AutoShape 14"/>
          <p:cNvSpPr>
            <a:spLocks/>
          </p:cNvSpPr>
          <p:nvPr/>
        </p:nvSpPr>
        <p:spPr bwMode="auto">
          <a:xfrm>
            <a:off x="2881044" y="1901555"/>
            <a:ext cx="142876" cy="3500462"/>
          </a:xfrm>
          <a:prstGeom prst="leftBrace">
            <a:avLst>
              <a:gd name="adj1" fmla="val 83037"/>
              <a:gd name="adj2" fmla="val 50000"/>
            </a:avLst>
          </a:prstGeom>
          <a:solidFill>
            <a:schemeClr val="tx1">
              <a:lumMod val="75000"/>
              <a:lumOff val="25000"/>
            </a:schemeClr>
          </a:solidFill>
          <a:ln>
            <a:solidFill>
              <a:schemeClr val="bg1"/>
            </a:solidFill>
            <a:headEnd/>
            <a:tailEnd/>
          </a:ln>
        </p:spPr>
        <p:style>
          <a:lnRef idx="3">
            <a:schemeClr val="dk1"/>
          </a:lnRef>
          <a:fillRef idx="0">
            <a:schemeClr val="dk1"/>
          </a:fillRef>
          <a:effectRef idx="2">
            <a:schemeClr val="dk1"/>
          </a:effectRef>
          <a:fontRef idx="minor">
            <a:schemeClr val="tx1"/>
          </a:fontRef>
        </p:style>
        <p:txBody>
          <a:bodyPr wrap="none" anchor="ctr"/>
          <a:lstStyle/>
          <a:p>
            <a:pPr fontAlgn="auto">
              <a:spcBef>
                <a:spcPts val="0"/>
              </a:spcBef>
              <a:spcAft>
                <a:spcPts val="0"/>
              </a:spcAft>
              <a:defRPr/>
            </a:pPr>
            <a:endParaRPr lang="es-MX" sz="3000" dirty="0">
              <a:cs typeface="Arial" charset="0"/>
            </a:endParaRPr>
          </a:p>
        </p:txBody>
      </p:sp>
      <p:sp>
        <p:nvSpPr>
          <p:cNvPr id="20" name="Text Box 6"/>
          <p:cNvSpPr txBox="1">
            <a:spLocks noChangeArrowheads="1"/>
          </p:cNvSpPr>
          <p:nvPr/>
        </p:nvSpPr>
        <p:spPr bwMode="auto">
          <a:xfrm>
            <a:off x="3491881" y="2143116"/>
            <a:ext cx="4187672" cy="646331"/>
          </a:xfrm>
          <a:prstGeom prst="rect">
            <a:avLst/>
          </a:prstGeom>
          <a:solidFill>
            <a:srgbClr val="CCECFF"/>
          </a:solidFill>
          <a:ln w="38100">
            <a:solidFill>
              <a:srgbClr val="666699"/>
            </a:solidFill>
            <a:miter lim="800000"/>
            <a:headEnd/>
            <a:tailEnd/>
          </a:ln>
        </p:spPr>
        <p:txBody>
          <a:bodyPr wrap="square">
            <a:spAutoFit/>
          </a:bodyPr>
          <a:lstStyle/>
          <a:p>
            <a:pPr algn="ctr">
              <a:spcBef>
                <a:spcPct val="50000"/>
              </a:spcBef>
            </a:pPr>
            <a:r>
              <a:rPr lang="es-MX" b="1" dirty="0"/>
              <a:t>Modalidad de adjudicación conforme a los rangos establecidos</a:t>
            </a:r>
            <a:endParaRPr lang="es-ES" b="1" dirty="0"/>
          </a:p>
        </p:txBody>
      </p:sp>
      <p:sp>
        <p:nvSpPr>
          <p:cNvPr id="21" name="Text Box 6"/>
          <p:cNvSpPr txBox="1">
            <a:spLocks noChangeArrowheads="1"/>
          </p:cNvSpPr>
          <p:nvPr/>
        </p:nvSpPr>
        <p:spPr bwMode="auto">
          <a:xfrm>
            <a:off x="3509418" y="3166889"/>
            <a:ext cx="4230934" cy="646331"/>
          </a:xfrm>
          <a:prstGeom prst="rect">
            <a:avLst/>
          </a:prstGeom>
          <a:solidFill>
            <a:srgbClr val="CCECFF"/>
          </a:solidFill>
          <a:ln w="38100">
            <a:solidFill>
              <a:srgbClr val="666699"/>
            </a:solidFill>
            <a:miter lim="800000"/>
            <a:headEnd/>
            <a:tailEnd/>
          </a:ln>
        </p:spPr>
        <p:txBody>
          <a:bodyPr wrap="square">
            <a:spAutoFit/>
          </a:bodyPr>
          <a:lstStyle/>
          <a:p>
            <a:pPr algn="ctr">
              <a:spcBef>
                <a:spcPct val="50000"/>
              </a:spcBef>
            </a:pPr>
            <a:r>
              <a:rPr lang="es-MX" b="1" dirty="0" smtClean="0"/>
              <a:t>Cumplimiento de las condiciones contractuales</a:t>
            </a:r>
            <a:endParaRPr lang="es-MX" b="1" dirty="0">
              <a:solidFill>
                <a:srgbClr val="000000"/>
              </a:solidFill>
              <a:latin typeface="Calibri" pitchFamily="34" charset="0"/>
            </a:endParaRPr>
          </a:p>
        </p:txBody>
      </p:sp>
      <p:sp>
        <p:nvSpPr>
          <p:cNvPr id="16" name="15 Rectángulo"/>
          <p:cNvSpPr/>
          <p:nvPr/>
        </p:nvSpPr>
        <p:spPr>
          <a:xfrm>
            <a:off x="582638" y="1268760"/>
            <a:ext cx="6586257" cy="40038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latin typeface="Arial" pitchFamily="34" charset="0"/>
                <a:cs typeface="Arial" pitchFamily="34" charset="0"/>
              </a:rPr>
              <a:t>Principales aspectos a revisar:</a:t>
            </a:r>
            <a:endParaRPr lang="es-MX" b="1" dirty="0">
              <a:latin typeface="Arial" pitchFamily="34" charset="0"/>
              <a:cs typeface="Arial" pitchFamily="34" charset="0"/>
            </a:endParaRPr>
          </a:p>
        </p:txBody>
      </p:sp>
      <p:sp>
        <p:nvSpPr>
          <p:cNvPr id="19" name="Text Box 6"/>
          <p:cNvSpPr txBox="1">
            <a:spLocks noChangeArrowheads="1"/>
          </p:cNvSpPr>
          <p:nvPr/>
        </p:nvSpPr>
        <p:spPr bwMode="auto">
          <a:xfrm>
            <a:off x="3491881" y="4437112"/>
            <a:ext cx="4230934" cy="923330"/>
          </a:xfrm>
          <a:prstGeom prst="rect">
            <a:avLst/>
          </a:prstGeom>
          <a:solidFill>
            <a:srgbClr val="CCECFF"/>
          </a:solidFill>
          <a:ln w="38100">
            <a:solidFill>
              <a:srgbClr val="666699"/>
            </a:solidFill>
            <a:miter lim="800000"/>
            <a:headEnd/>
            <a:tailEnd/>
          </a:ln>
        </p:spPr>
        <p:txBody>
          <a:bodyPr wrap="square">
            <a:spAutoFit/>
          </a:bodyPr>
          <a:lstStyle/>
          <a:p>
            <a:pPr algn="ctr">
              <a:spcBef>
                <a:spcPct val="50000"/>
              </a:spcBef>
            </a:pPr>
            <a:r>
              <a:rPr lang="es-MX" b="1" dirty="0" smtClean="0"/>
              <a:t>Existencia de los bienes </a:t>
            </a:r>
            <a:r>
              <a:rPr lang="es-MX" b="1" dirty="0"/>
              <a:t>y condiciones apropiadas de operación y mantenimiento.</a:t>
            </a:r>
            <a:endParaRPr lang="es-MX" b="1" dirty="0">
              <a:solidFill>
                <a:srgbClr val="000000"/>
              </a:solidFill>
              <a:latin typeface="Calibri" pitchFamily="34" charset="0"/>
            </a:endParaRPr>
          </a:p>
        </p:txBody>
      </p:sp>
    </p:spTree>
    <p:extLst>
      <p:ext uri="{BB962C8B-B14F-4D97-AF65-F5344CB8AC3E}">
        <p14:creationId xmlns:p14="http://schemas.microsoft.com/office/powerpoint/2010/main" val="4270661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27</a:t>
            </a:fld>
            <a:endParaRPr lang="es-MX" dirty="0">
              <a:solidFill>
                <a:prstClr val="white"/>
              </a:solidFill>
            </a:endParaRPr>
          </a:p>
        </p:txBody>
      </p:sp>
      <p:cxnSp>
        <p:nvCxnSpPr>
          <p:cNvPr id="3" name="2 Conector recto"/>
          <p:cNvCxnSpPr/>
          <p:nvPr/>
        </p:nvCxnSpPr>
        <p:spPr>
          <a:xfrm>
            <a:off x="919182" y="260648"/>
            <a:ext cx="336478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3 Conector recto"/>
          <p:cNvCxnSpPr/>
          <p:nvPr/>
        </p:nvCxnSpPr>
        <p:spPr>
          <a:xfrm>
            <a:off x="863588" y="692695"/>
            <a:ext cx="33843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539552" y="260648"/>
            <a:ext cx="4104456" cy="400110"/>
          </a:xfrm>
          <a:prstGeom prst="rect">
            <a:avLst/>
          </a:prstGeom>
          <a:noFill/>
        </p:spPr>
        <p:txBody>
          <a:bodyPr wrap="square" rtlCol="0">
            <a:spAutoFit/>
          </a:bodyPr>
          <a:lstStyle/>
          <a:p>
            <a:pPr algn="ctr"/>
            <a:r>
              <a:rPr lang="es-MX" sz="2000" b="1" dirty="0">
                <a:solidFill>
                  <a:schemeClr val="tx2">
                    <a:lumMod val="75000"/>
                    <a:lumOff val="25000"/>
                  </a:schemeClr>
                </a:solidFill>
              </a:rPr>
              <a:t>Obra </a:t>
            </a:r>
            <a:r>
              <a:rPr lang="es-MX" sz="2000" b="1" dirty="0" smtClean="0">
                <a:solidFill>
                  <a:schemeClr val="tx2">
                    <a:lumMod val="75000"/>
                    <a:lumOff val="25000"/>
                  </a:schemeClr>
                </a:solidFill>
              </a:rPr>
              <a:t>pública</a:t>
            </a:r>
          </a:p>
        </p:txBody>
      </p:sp>
      <p:sp>
        <p:nvSpPr>
          <p:cNvPr id="6" name="5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9 Marcador de contenido"/>
          <p:cNvSpPr txBox="1">
            <a:spLocks/>
          </p:cNvSpPr>
          <p:nvPr/>
        </p:nvSpPr>
        <p:spPr bwMode="auto">
          <a:xfrm>
            <a:off x="5652119" y="1"/>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sp>
        <p:nvSpPr>
          <p:cNvPr id="8" name="7 CuadroTexto"/>
          <p:cNvSpPr txBox="1"/>
          <p:nvPr/>
        </p:nvSpPr>
        <p:spPr>
          <a:xfrm>
            <a:off x="2627784" y="1596856"/>
            <a:ext cx="6336704" cy="4524315"/>
          </a:xfrm>
          <a:prstGeom prst="rect">
            <a:avLst/>
          </a:prstGeom>
          <a:noFill/>
        </p:spPr>
        <p:txBody>
          <a:bodyPr wrap="square" rtlCol="0">
            <a:spAutoFit/>
          </a:bodyPr>
          <a:lstStyle/>
          <a:p>
            <a:r>
              <a:rPr lang="es-MX" sz="2400" b="1" dirty="0" smtClean="0">
                <a:latin typeface="+mj-lt"/>
              </a:rPr>
              <a:t>Procedimiento de Contratación</a:t>
            </a:r>
          </a:p>
          <a:p>
            <a:endParaRPr lang="es-MX" sz="2400" b="1" dirty="0" smtClean="0">
              <a:latin typeface="+mj-lt"/>
            </a:endParaRPr>
          </a:p>
          <a:p>
            <a:endParaRPr lang="es-MX" sz="2400" b="1" dirty="0">
              <a:latin typeface="+mj-lt"/>
            </a:endParaRPr>
          </a:p>
          <a:p>
            <a:endParaRPr lang="es-MX" sz="2400" b="1" dirty="0">
              <a:latin typeface="+mj-lt"/>
            </a:endParaRPr>
          </a:p>
          <a:p>
            <a:r>
              <a:rPr lang="es-MX" sz="2400" b="1" dirty="0" smtClean="0">
                <a:latin typeface="+mj-lt"/>
              </a:rPr>
              <a:t>Contratos y Convenios Modificatorios</a:t>
            </a:r>
          </a:p>
          <a:p>
            <a:endParaRPr lang="es-MX" sz="2400" b="1" dirty="0" smtClean="0">
              <a:latin typeface="+mj-lt"/>
            </a:endParaRPr>
          </a:p>
          <a:p>
            <a:endParaRPr lang="es-MX" sz="2400" b="1" dirty="0" smtClean="0">
              <a:latin typeface="+mj-lt"/>
            </a:endParaRPr>
          </a:p>
          <a:p>
            <a:r>
              <a:rPr lang="es-MX" sz="2400" b="1" dirty="0" smtClean="0">
                <a:latin typeface="+mj-lt"/>
              </a:rPr>
              <a:t>Ejecución</a:t>
            </a:r>
          </a:p>
          <a:p>
            <a:endParaRPr lang="es-MX" sz="2400" b="1" dirty="0" smtClean="0">
              <a:latin typeface="+mj-lt"/>
            </a:endParaRPr>
          </a:p>
          <a:p>
            <a:endParaRPr lang="es-MX" sz="2400" b="1" dirty="0">
              <a:latin typeface="+mj-lt"/>
            </a:endParaRPr>
          </a:p>
          <a:p>
            <a:r>
              <a:rPr lang="es-MX" sz="2400" b="1" dirty="0" smtClean="0">
                <a:latin typeface="+mj-lt"/>
              </a:rPr>
              <a:t>Administración Directa</a:t>
            </a:r>
            <a:endParaRPr lang="es-MX" sz="2400" b="1" dirty="0">
              <a:latin typeface="+mj-lt"/>
            </a:endParaRPr>
          </a:p>
        </p:txBody>
      </p:sp>
      <p:sp>
        <p:nvSpPr>
          <p:cNvPr id="9" name="8 CuadroTexto"/>
          <p:cNvSpPr txBox="1"/>
          <p:nvPr/>
        </p:nvSpPr>
        <p:spPr>
          <a:xfrm>
            <a:off x="467544" y="1268760"/>
            <a:ext cx="432048" cy="4524315"/>
          </a:xfrm>
          <a:prstGeom prst="rect">
            <a:avLst/>
          </a:prstGeom>
          <a:solidFill>
            <a:schemeClr val="accent2"/>
          </a:solidFill>
        </p:spPr>
        <p:txBody>
          <a:bodyPr wrap="square" rtlCol="0">
            <a:spAutoFit/>
          </a:bodyPr>
          <a:lstStyle/>
          <a:p>
            <a:pPr algn="ctr"/>
            <a:r>
              <a:rPr lang="es-MX" sz="2400" b="1" dirty="0" smtClean="0">
                <a:solidFill>
                  <a:schemeClr val="bg1"/>
                </a:solidFill>
                <a:latin typeface="Calibri" panose="020F0502020204030204" pitchFamily="34" charset="0"/>
              </a:rPr>
              <a:t>O</a:t>
            </a:r>
          </a:p>
          <a:p>
            <a:pPr algn="ctr"/>
            <a:r>
              <a:rPr lang="es-MX" sz="2400" b="1" dirty="0" smtClean="0">
                <a:solidFill>
                  <a:schemeClr val="bg1"/>
                </a:solidFill>
                <a:latin typeface="Calibri" panose="020F0502020204030204" pitchFamily="34" charset="0"/>
              </a:rPr>
              <a:t>B</a:t>
            </a:r>
          </a:p>
          <a:p>
            <a:pPr algn="ctr"/>
            <a:r>
              <a:rPr lang="es-MX" sz="2400" b="1" dirty="0" smtClean="0">
                <a:solidFill>
                  <a:schemeClr val="bg1"/>
                </a:solidFill>
                <a:latin typeface="Calibri" panose="020F0502020204030204" pitchFamily="34" charset="0"/>
              </a:rPr>
              <a:t>R</a:t>
            </a:r>
          </a:p>
          <a:p>
            <a:pPr algn="ctr"/>
            <a:r>
              <a:rPr lang="es-MX" sz="2400" b="1" dirty="0" smtClean="0">
                <a:solidFill>
                  <a:schemeClr val="bg1"/>
                </a:solidFill>
                <a:latin typeface="Calibri" panose="020F0502020204030204" pitchFamily="34" charset="0"/>
              </a:rPr>
              <a:t>A</a:t>
            </a:r>
          </a:p>
          <a:p>
            <a:pPr algn="ctr"/>
            <a:endParaRPr lang="es-MX" sz="2400" b="1" dirty="0">
              <a:solidFill>
                <a:schemeClr val="bg1"/>
              </a:solidFill>
              <a:latin typeface="Calibri" panose="020F0502020204030204" pitchFamily="34" charset="0"/>
            </a:endParaRPr>
          </a:p>
          <a:p>
            <a:pPr algn="ctr"/>
            <a:r>
              <a:rPr lang="es-MX" sz="2400" b="1" dirty="0" smtClean="0">
                <a:solidFill>
                  <a:schemeClr val="bg1"/>
                </a:solidFill>
                <a:latin typeface="Calibri" panose="020F0502020204030204" pitchFamily="34" charset="0"/>
              </a:rPr>
              <a:t>P</a:t>
            </a:r>
          </a:p>
          <a:p>
            <a:pPr algn="ctr"/>
            <a:r>
              <a:rPr lang="es-MX" sz="2400" b="1" dirty="0" smtClean="0">
                <a:solidFill>
                  <a:schemeClr val="bg1"/>
                </a:solidFill>
                <a:latin typeface="Calibri" panose="020F0502020204030204" pitchFamily="34" charset="0"/>
              </a:rPr>
              <a:t>Ú</a:t>
            </a:r>
          </a:p>
          <a:p>
            <a:pPr algn="ctr"/>
            <a:r>
              <a:rPr lang="es-MX" sz="2400" b="1" dirty="0" smtClean="0">
                <a:solidFill>
                  <a:schemeClr val="bg1"/>
                </a:solidFill>
                <a:latin typeface="Calibri" panose="020F0502020204030204" pitchFamily="34" charset="0"/>
              </a:rPr>
              <a:t>B</a:t>
            </a:r>
          </a:p>
          <a:p>
            <a:pPr algn="ctr"/>
            <a:r>
              <a:rPr lang="es-MX" sz="2400" b="1" dirty="0" smtClean="0">
                <a:solidFill>
                  <a:schemeClr val="bg1"/>
                </a:solidFill>
                <a:latin typeface="Calibri" panose="020F0502020204030204" pitchFamily="34" charset="0"/>
              </a:rPr>
              <a:t>L</a:t>
            </a:r>
          </a:p>
          <a:p>
            <a:pPr algn="ctr"/>
            <a:r>
              <a:rPr lang="es-MX" sz="2400" b="1" dirty="0" smtClean="0">
                <a:solidFill>
                  <a:schemeClr val="bg1"/>
                </a:solidFill>
                <a:latin typeface="Calibri" panose="020F0502020204030204" pitchFamily="34" charset="0"/>
              </a:rPr>
              <a:t>I</a:t>
            </a:r>
          </a:p>
          <a:p>
            <a:pPr algn="ctr"/>
            <a:r>
              <a:rPr lang="es-MX" sz="2400" b="1" dirty="0" smtClean="0">
                <a:solidFill>
                  <a:schemeClr val="bg1"/>
                </a:solidFill>
                <a:latin typeface="Calibri" panose="020F0502020204030204" pitchFamily="34" charset="0"/>
              </a:rPr>
              <a:t>C</a:t>
            </a:r>
          </a:p>
          <a:p>
            <a:pPr algn="ctr"/>
            <a:r>
              <a:rPr lang="es-MX" sz="2400" b="1" dirty="0" smtClean="0">
                <a:solidFill>
                  <a:schemeClr val="bg1"/>
                </a:solidFill>
                <a:latin typeface="Calibri" panose="020F0502020204030204" pitchFamily="34" charset="0"/>
              </a:rPr>
              <a:t>A</a:t>
            </a:r>
            <a:endParaRPr lang="es-MX" sz="2400" b="1" dirty="0">
              <a:solidFill>
                <a:schemeClr val="bg1"/>
              </a:solidFill>
              <a:latin typeface="Calibri" panose="020F0502020204030204" pitchFamily="34" charset="0"/>
            </a:endParaRPr>
          </a:p>
        </p:txBody>
      </p:sp>
      <p:pic>
        <p:nvPicPr>
          <p:cNvPr id="10"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281" t="61500" r="1403" b="12500"/>
          <a:stretch/>
        </p:blipFill>
        <p:spPr bwMode="auto">
          <a:xfrm>
            <a:off x="1331640" y="980728"/>
            <a:ext cx="1224136" cy="73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C:\Program Files (x86)\Microsoft Office\MEDIA\CAGCAT10\j023301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605" y="1988840"/>
            <a:ext cx="750205" cy="762078"/>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343" y="3207312"/>
            <a:ext cx="1080727" cy="725744"/>
          </a:xfrm>
          <a:prstGeom prst="rect">
            <a:avLst/>
          </a:prstGeom>
        </p:spPr>
      </p:pic>
      <p:pic>
        <p:nvPicPr>
          <p:cNvPr id="13" name="1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1434" y="4145566"/>
            <a:ext cx="1276350" cy="895350"/>
          </a:xfrm>
          <a:prstGeom prst="rect">
            <a:avLst/>
          </a:prstGeom>
        </p:spPr>
      </p:pic>
      <p:pic>
        <p:nvPicPr>
          <p:cNvPr id="14" name="1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6129" y="5258480"/>
            <a:ext cx="822775" cy="1069189"/>
          </a:xfrm>
          <a:prstGeom prst="rect">
            <a:avLst/>
          </a:prstGeom>
        </p:spPr>
      </p:pic>
    </p:spTree>
    <p:extLst>
      <p:ext uri="{BB962C8B-B14F-4D97-AF65-F5344CB8AC3E}">
        <p14:creationId xmlns:p14="http://schemas.microsoft.com/office/powerpoint/2010/main" val="4165153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28</a:t>
            </a:fld>
            <a:endParaRPr lang="es-MX" dirty="0">
              <a:solidFill>
                <a:prstClr val="white"/>
              </a:solidFill>
            </a:endParaRPr>
          </a:p>
        </p:txBody>
      </p:sp>
      <p:cxnSp>
        <p:nvCxnSpPr>
          <p:cNvPr id="3" name="2 Conector recto"/>
          <p:cNvCxnSpPr/>
          <p:nvPr/>
        </p:nvCxnSpPr>
        <p:spPr>
          <a:xfrm>
            <a:off x="919182" y="260648"/>
            <a:ext cx="336478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3 Conector recto"/>
          <p:cNvCxnSpPr/>
          <p:nvPr/>
        </p:nvCxnSpPr>
        <p:spPr>
          <a:xfrm>
            <a:off x="899592" y="692695"/>
            <a:ext cx="338437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539552" y="260648"/>
            <a:ext cx="4104456" cy="369332"/>
          </a:xfrm>
          <a:prstGeom prst="rect">
            <a:avLst/>
          </a:prstGeom>
          <a:noFill/>
        </p:spPr>
        <p:txBody>
          <a:bodyPr wrap="square" rtlCol="0">
            <a:spAutoFit/>
          </a:bodyPr>
          <a:lstStyle/>
          <a:p>
            <a:pPr algn="ctr"/>
            <a:r>
              <a:rPr lang="es-MX" b="1" dirty="0">
                <a:solidFill>
                  <a:schemeClr val="tx2">
                    <a:lumMod val="75000"/>
                    <a:lumOff val="25000"/>
                  </a:schemeClr>
                </a:solidFill>
              </a:rPr>
              <a:t>Obra </a:t>
            </a:r>
            <a:r>
              <a:rPr lang="es-MX" b="1" dirty="0" smtClean="0">
                <a:solidFill>
                  <a:schemeClr val="tx2">
                    <a:lumMod val="75000"/>
                    <a:lumOff val="25000"/>
                  </a:schemeClr>
                </a:solidFill>
              </a:rPr>
              <a:t>pública</a:t>
            </a:r>
          </a:p>
        </p:txBody>
      </p:sp>
      <p:sp>
        <p:nvSpPr>
          <p:cNvPr id="6" name="5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9 Marcador de contenido"/>
          <p:cNvSpPr txBox="1">
            <a:spLocks/>
          </p:cNvSpPr>
          <p:nvPr/>
        </p:nvSpPr>
        <p:spPr bwMode="auto">
          <a:xfrm>
            <a:off x="5606308" y="130325"/>
            <a:ext cx="3491881" cy="34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800" b="1" dirty="0" smtClean="0">
                <a:solidFill>
                  <a:schemeClr val="bg1"/>
                </a:solidFill>
                <a:latin typeface="Arial" charset="0"/>
                <a:cs typeface="Arial" charset="0"/>
              </a:rPr>
              <a:t>Desarrollo del Procedimiento</a:t>
            </a:r>
            <a:endParaRPr lang="es-MX" sz="1800" b="1" dirty="0">
              <a:solidFill>
                <a:schemeClr val="bg1"/>
              </a:solidFill>
              <a:latin typeface="Arial" charset="0"/>
              <a:cs typeface="Arial" charset="0"/>
            </a:endParaRPr>
          </a:p>
        </p:txBody>
      </p:sp>
      <p:graphicFrame>
        <p:nvGraphicFramePr>
          <p:cNvPr id="8" name="7 Diagrama"/>
          <p:cNvGraphicFramePr/>
          <p:nvPr>
            <p:extLst>
              <p:ext uri="{D42A27DB-BD31-4B8C-83A1-F6EECF244321}">
                <p14:modId xmlns:p14="http://schemas.microsoft.com/office/powerpoint/2010/main" val="3886242272"/>
              </p:ext>
            </p:extLst>
          </p:nvPr>
        </p:nvGraphicFramePr>
        <p:xfrm>
          <a:off x="924272" y="1340768"/>
          <a:ext cx="7896200" cy="475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6336" y="1268760"/>
            <a:ext cx="1132851" cy="1030412"/>
          </a:xfrm>
          <a:prstGeom prst="rect">
            <a:avLst/>
          </a:prstGeom>
        </p:spPr>
      </p:pic>
      <p:pic>
        <p:nvPicPr>
          <p:cNvPr id="10" name="9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4368" y="2708920"/>
            <a:ext cx="1209734" cy="864096"/>
          </a:xfrm>
          <a:prstGeom prst="rect">
            <a:avLst/>
          </a:prstGeom>
        </p:spPr>
      </p:pic>
      <p:pic>
        <p:nvPicPr>
          <p:cNvPr id="11" name="10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518" y="3970263"/>
            <a:ext cx="1353344" cy="905023"/>
          </a:xfrm>
          <a:prstGeom prst="rect">
            <a:avLst/>
          </a:prstGeom>
        </p:spPr>
      </p:pic>
    </p:spTree>
    <p:extLst>
      <p:ext uri="{BB962C8B-B14F-4D97-AF65-F5344CB8AC3E}">
        <p14:creationId xmlns:p14="http://schemas.microsoft.com/office/powerpoint/2010/main" val="691370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68852" y="692695"/>
            <a:ext cx="7572428" cy="74953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chemeClr val="tx1"/>
                </a:solidFill>
              </a:rPr>
              <a:t>DESEMPEÑO </a:t>
            </a:r>
            <a:r>
              <a:rPr lang="es-MX" sz="2000" b="1" dirty="0">
                <a:solidFill>
                  <a:schemeClr val="tx1"/>
                </a:solidFill>
              </a:rPr>
              <a:t>EN EL  CUMPLIMIENTO DE OBJETIVOS</a:t>
            </a:r>
          </a:p>
        </p:txBody>
      </p:sp>
      <p:sp>
        <p:nvSpPr>
          <p:cNvPr id="4" name="3 Rectángulo"/>
          <p:cNvSpPr/>
          <p:nvPr/>
        </p:nvSpPr>
        <p:spPr>
          <a:xfrm>
            <a:off x="514687" y="202148"/>
            <a:ext cx="1059777" cy="400110"/>
          </a:xfrm>
          <a:prstGeom prst="rect">
            <a:avLst/>
          </a:prstGeom>
        </p:spPr>
        <p:txBody>
          <a:bodyPr wrap="none">
            <a:spAutoFit/>
          </a:bodyPr>
          <a:lstStyle/>
          <a:p>
            <a:r>
              <a:rPr lang="es-MX" sz="2000" dirty="0" smtClean="0">
                <a:solidFill>
                  <a:schemeClr val="accent1"/>
                </a:solidFill>
                <a:latin typeface="+mj-lt"/>
              </a:rPr>
              <a:t>FAFEF</a:t>
            </a:r>
            <a:endParaRPr lang="es-MX" sz="2000" dirty="0">
              <a:latin typeface="+mj-lt"/>
            </a:endParaRPr>
          </a:p>
        </p:txBody>
      </p:sp>
      <p:sp>
        <p:nvSpPr>
          <p:cNvPr id="5" name="4 Rectángulo"/>
          <p:cNvSpPr/>
          <p:nvPr/>
        </p:nvSpPr>
        <p:spPr>
          <a:xfrm>
            <a:off x="4143372" y="3286124"/>
            <a:ext cx="483157" cy="504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2000232" y="3286124"/>
            <a:ext cx="483157" cy="504056"/>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Elipse"/>
          <p:cNvSpPr/>
          <p:nvPr/>
        </p:nvSpPr>
        <p:spPr>
          <a:xfrm>
            <a:off x="357158" y="2786058"/>
            <a:ext cx="1668274" cy="153748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Estado</a:t>
            </a:r>
            <a:endParaRPr lang="es-MX" sz="2400" dirty="0"/>
          </a:p>
        </p:txBody>
      </p:sp>
      <p:sp>
        <p:nvSpPr>
          <p:cNvPr id="8" name="7 Rectángulo"/>
          <p:cNvSpPr/>
          <p:nvPr/>
        </p:nvSpPr>
        <p:spPr>
          <a:xfrm>
            <a:off x="2500298" y="2857496"/>
            <a:ext cx="1714512" cy="142876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Ejercicio de los recursos </a:t>
            </a:r>
            <a:r>
              <a:rPr lang="es-MX" sz="2400" dirty="0"/>
              <a:t>del </a:t>
            </a:r>
            <a:r>
              <a:rPr lang="es-MX" sz="2400" dirty="0" smtClean="0"/>
              <a:t>FAFEF</a:t>
            </a:r>
            <a:endParaRPr lang="es-MX" sz="2400" dirty="0"/>
          </a:p>
        </p:txBody>
      </p:sp>
      <p:sp>
        <p:nvSpPr>
          <p:cNvPr id="9" name="8 Rectángulo"/>
          <p:cNvSpPr/>
          <p:nvPr/>
        </p:nvSpPr>
        <p:spPr>
          <a:xfrm>
            <a:off x="4572000" y="2786058"/>
            <a:ext cx="1857388" cy="142876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Eficacia, eficiencia y </a:t>
            </a:r>
            <a:r>
              <a:rPr lang="es-MX" sz="2400" dirty="0"/>
              <a:t>oportunidad</a:t>
            </a:r>
          </a:p>
        </p:txBody>
      </p:sp>
      <p:sp>
        <p:nvSpPr>
          <p:cNvPr id="10" name="9 Rectángulo"/>
          <p:cNvSpPr/>
          <p:nvPr/>
        </p:nvSpPr>
        <p:spPr>
          <a:xfrm>
            <a:off x="6429388" y="3286124"/>
            <a:ext cx="483157" cy="504056"/>
          </a:xfrm>
          <a:prstGeom prst="rect">
            <a:avLst/>
          </a:prstGeom>
          <a:solidFill>
            <a:srgbClr val="0070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a:off x="6858016" y="2928934"/>
            <a:ext cx="2071702" cy="107157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Cumplimiento de metas</a:t>
            </a:r>
            <a:endParaRPr lang="es-MX" sz="2400" dirty="0"/>
          </a:p>
        </p:txBody>
      </p:sp>
      <p:sp>
        <p:nvSpPr>
          <p:cNvPr id="12" name="11 Rectángulo"/>
          <p:cNvSpPr/>
          <p:nvPr/>
        </p:nvSpPr>
        <p:spPr>
          <a:xfrm>
            <a:off x="755576" y="1700808"/>
            <a:ext cx="6586257" cy="40038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latin typeface="Arial" pitchFamily="34" charset="0"/>
                <a:cs typeface="Arial" pitchFamily="34" charset="0"/>
              </a:rPr>
              <a:t>Principales aspectos a revisar:</a:t>
            </a:r>
            <a:endParaRPr lang="es-MX" b="1" dirty="0">
              <a:latin typeface="Arial" pitchFamily="34" charset="0"/>
              <a:cs typeface="Arial" pitchFamily="34" charset="0"/>
            </a:endParaRPr>
          </a:p>
        </p:txBody>
      </p:sp>
      <p:sp>
        <p:nvSpPr>
          <p:cNvPr id="13" name="12 Rectángulo"/>
          <p:cNvSpPr/>
          <p:nvPr/>
        </p:nvSpPr>
        <p:spPr>
          <a:xfrm>
            <a:off x="4561266" y="4592528"/>
            <a:ext cx="2026958" cy="142876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Evaluaciones de desempeño</a:t>
            </a:r>
            <a:endParaRPr lang="es-MX" sz="2400" dirty="0"/>
          </a:p>
        </p:txBody>
      </p:sp>
      <p:sp>
        <p:nvSpPr>
          <p:cNvPr id="14" name="13 Flecha abajo"/>
          <p:cNvSpPr/>
          <p:nvPr/>
        </p:nvSpPr>
        <p:spPr>
          <a:xfrm>
            <a:off x="5292080" y="4221088"/>
            <a:ext cx="367450" cy="371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83041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3</a:t>
            </a:fld>
            <a:endParaRPr lang="es-MX" dirty="0">
              <a:solidFill>
                <a:prstClr val="white"/>
              </a:solidFill>
            </a:endParaRPr>
          </a:p>
        </p:txBody>
      </p:sp>
      <p:cxnSp>
        <p:nvCxnSpPr>
          <p:cNvPr id="3" name="2 Conector recto"/>
          <p:cNvCxnSpPr/>
          <p:nvPr/>
        </p:nvCxnSpPr>
        <p:spPr>
          <a:xfrm>
            <a:off x="684373" y="404664"/>
            <a:ext cx="439168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3 Conector recto"/>
          <p:cNvCxnSpPr/>
          <p:nvPr/>
        </p:nvCxnSpPr>
        <p:spPr>
          <a:xfrm>
            <a:off x="684373" y="869811"/>
            <a:ext cx="439168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1063198" y="408146"/>
            <a:ext cx="3508802" cy="461665"/>
          </a:xfrm>
          <a:prstGeom prst="rect">
            <a:avLst/>
          </a:prstGeom>
          <a:noFill/>
        </p:spPr>
        <p:txBody>
          <a:bodyPr wrap="square" rtlCol="0">
            <a:spAutoFit/>
          </a:bodyPr>
          <a:lstStyle/>
          <a:p>
            <a:pPr algn="ctr"/>
            <a:r>
              <a:rPr lang="es-MX" sz="2400" b="1" dirty="0" smtClean="0">
                <a:solidFill>
                  <a:schemeClr val="tx2">
                    <a:lumMod val="75000"/>
                    <a:lumOff val="25000"/>
                  </a:schemeClr>
                </a:solidFill>
              </a:rPr>
              <a:t>Antecedentes</a:t>
            </a:r>
          </a:p>
        </p:txBody>
      </p:sp>
      <p:sp>
        <p:nvSpPr>
          <p:cNvPr id="6" name="5 Rectángulo"/>
          <p:cNvSpPr/>
          <p:nvPr/>
        </p:nvSpPr>
        <p:spPr>
          <a:xfrm rot="16200000">
            <a:off x="7661789" y="-929549"/>
            <a:ext cx="548681" cy="24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9 Marcador de contenido"/>
          <p:cNvSpPr txBox="1">
            <a:spLocks/>
          </p:cNvSpPr>
          <p:nvPr/>
        </p:nvSpPr>
        <p:spPr bwMode="auto">
          <a:xfrm>
            <a:off x="6984776" y="44624"/>
            <a:ext cx="2123728" cy="5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2400" b="1" dirty="0">
                <a:solidFill>
                  <a:schemeClr val="bg1"/>
                </a:solidFill>
                <a:latin typeface="Arial" charset="0"/>
                <a:cs typeface="Arial" charset="0"/>
              </a:rPr>
              <a:t>FAFEF</a:t>
            </a:r>
          </a:p>
        </p:txBody>
      </p:sp>
      <p:sp>
        <p:nvSpPr>
          <p:cNvPr id="8" name="1 Marcador de contenido"/>
          <p:cNvSpPr txBox="1">
            <a:spLocks/>
          </p:cNvSpPr>
          <p:nvPr/>
        </p:nvSpPr>
        <p:spPr>
          <a:xfrm>
            <a:off x="467544" y="1700809"/>
            <a:ext cx="8424936" cy="3600399"/>
          </a:xfrm>
          <a:prstGeom prst="rect">
            <a:avLst/>
          </a:prstGeom>
        </p:spPr>
        <p:txBody>
          <a:bodyPr anchor="ctr">
            <a:noAutofit/>
          </a:bodyPr>
          <a:lstStyle>
            <a:lvl1pPr marL="342900" indent="-342900" algn="l" rtl="0" eaLnBrk="1" fontAlgn="base" hangingPunct="1">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s-MX" sz="2800" smtClean="0">
                <a:solidFill>
                  <a:schemeClr val="tx1"/>
                </a:solidFill>
              </a:rPr>
              <a:t>En México, las finanzas públicas están regidas por políticas que instrumentan el ingreso y el gasto, cuyo objetivo es prestar los servicios públicos esenciales para garantizar condiciones dignas para la sociedad; estas políticas deben sufragar de manera eficiente y oportuna las necesidades de educación, salud, seguridad e infraestructura, a fin de promover un crecimiento económico y una mayor equidad en la distribución del ingreso en el país.</a:t>
            </a:r>
            <a:endParaRPr lang="es-MX" sz="2800" dirty="0">
              <a:solidFill>
                <a:schemeClr val="tx1"/>
              </a:solidFill>
            </a:endParaRPr>
          </a:p>
        </p:txBody>
      </p:sp>
    </p:spTree>
    <p:extLst>
      <p:ext uri="{BB962C8B-B14F-4D97-AF65-F5344CB8AC3E}">
        <p14:creationId xmlns:p14="http://schemas.microsoft.com/office/powerpoint/2010/main" val="1548025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30</a:t>
            </a:fld>
            <a:endParaRPr lang="es-MX" dirty="0">
              <a:solidFill>
                <a:prstClr val="white"/>
              </a:solidFill>
            </a:endParaRPr>
          </a:p>
        </p:txBody>
      </p:sp>
      <p:sp>
        <p:nvSpPr>
          <p:cNvPr id="3" name="2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9 Marcador de contenido"/>
          <p:cNvSpPr txBox="1">
            <a:spLocks/>
          </p:cNvSpPr>
          <p:nvPr/>
        </p:nvSpPr>
        <p:spPr bwMode="auto">
          <a:xfrm>
            <a:off x="5639417" y="10268"/>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cxnSp>
        <p:nvCxnSpPr>
          <p:cNvPr id="5" name="4 Conector recto"/>
          <p:cNvCxnSpPr/>
          <p:nvPr/>
        </p:nvCxnSpPr>
        <p:spPr>
          <a:xfrm>
            <a:off x="991190" y="260648"/>
            <a:ext cx="322077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971600" y="980728"/>
            <a:ext cx="324036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683568" y="303620"/>
            <a:ext cx="3888432" cy="677108"/>
          </a:xfrm>
          <a:prstGeom prst="rect">
            <a:avLst/>
          </a:prstGeom>
          <a:noFill/>
        </p:spPr>
        <p:txBody>
          <a:bodyPr wrap="square" rtlCol="0">
            <a:spAutoFit/>
          </a:bodyPr>
          <a:lstStyle/>
          <a:p>
            <a:pPr algn="ctr"/>
            <a:r>
              <a:rPr lang="es-MX" sz="1900" b="1" dirty="0" smtClean="0">
                <a:solidFill>
                  <a:schemeClr val="tx2">
                    <a:lumMod val="75000"/>
                    <a:lumOff val="25000"/>
                  </a:schemeClr>
                </a:solidFill>
              </a:rPr>
              <a:t>Principales Irregularidades que generan P.O. y probables D.H.</a:t>
            </a:r>
          </a:p>
        </p:txBody>
      </p:sp>
      <p:sp>
        <p:nvSpPr>
          <p:cNvPr id="8" name="1 Marcador de contenido"/>
          <p:cNvSpPr txBox="1">
            <a:spLocks/>
          </p:cNvSpPr>
          <p:nvPr/>
        </p:nvSpPr>
        <p:spPr>
          <a:xfrm>
            <a:off x="647564" y="1268760"/>
            <a:ext cx="7848872" cy="3888432"/>
          </a:xfrm>
          <a:prstGeom prst="rect">
            <a:avLst/>
          </a:prstGeom>
          <a:solidFill>
            <a:schemeClr val="bg1"/>
          </a:solidFill>
        </p:spPr>
        <p:txBody>
          <a:bodyPr anchor="ctr">
            <a:noAutofit/>
          </a:bodyPr>
          <a:lstStyle>
            <a:lvl1pPr marL="342900" indent="-342900" algn="l" rtl="0" eaLnBrk="1" fontAlgn="base" hangingPunct="1">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s-MX" sz="2200" b="1" dirty="0" smtClean="0">
                <a:latin typeface="Calibri" pitchFamily="34" charset="0"/>
                <a:cs typeface="Calibri" pitchFamily="34" charset="0"/>
              </a:rPr>
              <a:t>Transferencia de recursos:</a:t>
            </a:r>
          </a:p>
          <a:p>
            <a:pPr marL="900113" indent="0" algn="just">
              <a:spcBef>
                <a:spcPts val="600"/>
              </a:spcBef>
              <a:spcAft>
                <a:spcPts val="600"/>
              </a:spcAft>
              <a:buFont typeface="Arial" charset="0"/>
              <a:buNone/>
            </a:pPr>
            <a:endParaRPr lang="es-MX" sz="2200" b="1" dirty="0" smtClean="0">
              <a:solidFill>
                <a:srgbClr val="FF0000"/>
              </a:solidFill>
              <a:latin typeface="Calibri" pitchFamily="34" charset="0"/>
            </a:endParaRPr>
          </a:p>
          <a:p>
            <a:pPr marL="900113" indent="0" algn="just">
              <a:spcBef>
                <a:spcPts val="600"/>
              </a:spcBef>
              <a:spcAft>
                <a:spcPts val="600"/>
              </a:spcAft>
              <a:buFont typeface="Arial" charset="0"/>
              <a:buNone/>
            </a:pPr>
            <a:r>
              <a:rPr lang="es-MX" sz="1800" dirty="0" smtClean="0"/>
              <a:t>Transferencias indebidas hacia cuentas bancarias donde se manejan otro tipo de recursos.</a:t>
            </a:r>
          </a:p>
          <a:p>
            <a:pPr marL="900113" indent="0" algn="just">
              <a:spcBef>
                <a:spcPts val="600"/>
              </a:spcBef>
              <a:spcAft>
                <a:spcPts val="600"/>
              </a:spcAft>
              <a:buFont typeface="Arial" charset="0"/>
              <a:buNone/>
            </a:pPr>
            <a:endParaRPr lang="es-MX" sz="2200" dirty="0" smtClean="0">
              <a:latin typeface="Calibri" pitchFamily="34" charset="0"/>
              <a:cs typeface="Calibri" pitchFamily="34" charset="0"/>
            </a:endParaRPr>
          </a:p>
          <a:p>
            <a:pPr marL="0" indent="0" algn="just">
              <a:buFont typeface="Arial" charset="0"/>
              <a:buNone/>
            </a:pPr>
            <a:r>
              <a:rPr lang="es-MX" sz="2200" b="1" dirty="0" smtClean="0">
                <a:latin typeface="Calibri" pitchFamily="34" charset="0"/>
                <a:cs typeface="Calibri" pitchFamily="34" charset="0"/>
              </a:rPr>
              <a:t>Registro e información contable y presupuestaria:</a:t>
            </a:r>
          </a:p>
          <a:p>
            <a:pPr marL="0" indent="0" algn="just">
              <a:buFont typeface="Arial" charset="0"/>
              <a:buNone/>
            </a:pPr>
            <a:endParaRPr lang="es-MX" sz="2200" b="1" dirty="0" smtClean="0">
              <a:latin typeface="Calibri" pitchFamily="34" charset="0"/>
              <a:cs typeface="Calibri" pitchFamily="34" charset="0"/>
            </a:endParaRPr>
          </a:p>
          <a:p>
            <a:pPr marL="900113" indent="0" algn="just">
              <a:spcBef>
                <a:spcPts val="600"/>
              </a:spcBef>
              <a:spcAft>
                <a:spcPts val="600"/>
              </a:spcAft>
              <a:buFont typeface="Arial" charset="0"/>
              <a:buNone/>
            </a:pPr>
            <a:r>
              <a:rPr lang="es-MX" sz="1800" dirty="0"/>
              <a:t>Falta de documentación comprobatoria </a:t>
            </a:r>
            <a:r>
              <a:rPr lang="es-MX" sz="2200" dirty="0" smtClean="0">
                <a:latin typeface="Calibri" pitchFamily="34" charset="0"/>
                <a:cs typeface="Calibri" pitchFamily="34" charset="0"/>
              </a:rPr>
              <a:t>y justificativa.</a:t>
            </a:r>
            <a:endParaRPr lang="es-MX" sz="2200" dirty="0">
              <a:latin typeface="Calibri" pitchFamily="34" charset="0"/>
              <a:cs typeface="Calibri" pitchFamily="34" charset="0"/>
            </a:endParaRPr>
          </a:p>
        </p:txBody>
      </p:sp>
      <p:pic>
        <p:nvPicPr>
          <p:cNvPr id="9" name="Imagen 11"/>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46839" y="2492896"/>
            <a:ext cx="597366" cy="525510"/>
          </a:xfrm>
          <a:prstGeom prst="rect">
            <a:avLst/>
          </a:prstGeom>
        </p:spPr>
      </p:pic>
      <p:pic>
        <p:nvPicPr>
          <p:cNvPr id="10" name="Imagen 11"/>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67555" y="4365104"/>
            <a:ext cx="597366" cy="525510"/>
          </a:xfrm>
          <a:prstGeom prst="rect">
            <a:avLst/>
          </a:prstGeom>
        </p:spPr>
      </p:pic>
    </p:spTree>
    <p:extLst>
      <p:ext uri="{BB962C8B-B14F-4D97-AF65-F5344CB8AC3E}">
        <p14:creationId xmlns:p14="http://schemas.microsoft.com/office/powerpoint/2010/main" val="3417310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31</a:t>
            </a:fld>
            <a:endParaRPr lang="es-MX" dirty="0">
              <a:solidFill>
                <a:prstClr val="white"/>
              </a:solidFill>
            </a:endParaRPr>
          </a:p>
        </p:txBody>
      </p:sp>
      <p:sp>
        <p:nvSpPr>
          <p:cNvPr id="3" name="2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9 Marcador de contenido"/>
          <p:cNvSpPr txBox="1">
            <a:spLocks/>
          </p:cNvSpPr>
          <p:nvPr/>
        </p:nvSpPr>
        <p:spPr bwMode="auto">
          <a:xfrm>
            <a:off x="5639417" y="10268"/>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cxnSp>
        <p:nvCxnSpPr>
          <p:cNvPr id="5" name="4 Conector recto"/>
          <p:cNvCxnSpPr/>
          <p:nvPr/>
        </p:nvCxnSpPr>
        <p:spPr>
          <a:xfrm>
            <a:off x="991190" y="260648"/>
            <a:ext cx="322077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971600" y="980728"/>
            <a:ext cx="324036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683568" y="303620"/>
            <a:ext cx="3888432" cy="677108"/>
          </a:xfrm>
          <a:prstGeom prst="rect">
            <a:avLst/>
          </a:prstGeom>
          <a:noFill/>
        </p:spPr>
        <p:txBody>
          <a:bodyPr wrap="square" rtlCol="0">
            <a:spAutoFit/>
          </a:bodyPr>
          <a:lstStyle/>
          <a:p>
            <a:pPr algn="ctr"/>
            <a:r>
              <a:rPr lang="es-MX" sz="1900" b="1" dirty="0" smtClean="0">
                <a:solidFill>
                  <a:schemeClr val="tx2">
                    <a:lumMod val="75000"/>
                    <a:lumOff val="25000"/>
                  </a:schemeClr>
                </a:solidFill>
              </a:rPr>
              <a:t>Principales Irregularidades que generan P.O. y probables D.H.</a:t>
            </a:r>
          </a:p>
        </p:txBody>
      </p:sp>
      <p:sp>
        <p:nvSpPr>
          <p:cNvPr id="8" name="1 Marcador de contenido"/>
          <p:cNvSpPr txBox="1">
            <a:spLocks/>
          </p:cNvSpPr>
          <p:nvPr/>
        </p:nvSpPr>
        <p:spPr>
          <a:xfrm>
            <a:off x="395536" y="1196752"/>
            <a:ext cx="8496944" cy="4968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s-MX" sz="2200" b="1" dirty="0" smtClean="0">
                <a:latin typeface="Calibri" pitchFamily="34" charset="0"/>
                <a:cs typeface="Calibri" pitchFamily="34" charset="0"/>
              </a:rPr>
              <a:t>Destino de los recursos:</a:t>
            </a:r>
          </a:p>
          <a:p>
            <a:pPr marL="900113" indent="0" algn="just">
              <a:spcBef>
                <a:spcPts val="600"/>
              </a:spcBef>
              <a:spcAft>
                <a:spcPts val="600"/>
              </a:spcAft>
              <a:buFont typeface="Arial" charset="0"/>
              <a:buNone/>
            </a:pPr>
            <a:r>
              <a:rPr lang="es-MX" sz="2200" dirty="0" smtClean="0">
                <a:latin typeface="Calibri" pitchFamily="34" charset="0"/>
                <a:cs typeface="Calibri" pitchFamily="34" charset="0"/>
              </a:rPr>
              <a:t>Recursos destinados en obras y acciones que no cumplen con lo establecido en la LCF.</a:t>
            </a:r>
          </a:p>
          <a:p>
            <a:pPr marL="900113" indent="0" algn="just">
              <a:spcBef>
                <a:spcPts val="600"/>
              </a:spcBef>
              <a:spcAft>
                <a:spcPts val="600"/>
              </a:spcAft>
              <a:buFont typeface="Arial" charset="0"/>
              <a:buNone/>
            </a:pPr>
            <a:r>
              <a:rPr lang="es-MX" sz="2200" dirty="0" smtClean="0">
                <a:latin typeface="Calibri" pitchFamily="34" charset="0"/>
                <a:cs typeface="Calibri" pitchFamily="34" charset="0"/>
              </a:rPr>
              <a:t>Pago indebido de Gastos indirectos</a:t>
            </a:r>
          </a:p>
          <a:p>
            <a:pPr marL="900113" indent="0" algn="just">
              <a:spcBef>
                <a:spcPts val="600"/>
              </a:spcBef>
              <a:spcAft>
                <a:spcPts val="600"/>
              </a:spcAft>
              <a:buFont typeface="Arial" charset="0"/>
              <a:buNone/>
            </a:pPr>
            <a:r>
              <a:rPr lang="es-MX" sz="2200" dirty="0" smtClean="0">
                <a:latin typeface="Calibri" pitchFamily="34" charset="0"/>
                <a:cs typeface="Calibri" pitchFamily="34" charset="0"/>
              </a:rPr>
              <a:t>Pagos de trabajos de obras ejecutadas en ejercicios anteriores.</a:t>
            </a:r>
          </a:p>
          <a:p>
            <a:pPr marL="900113" indent="0" algn="just">
              <a:spcBef>
                <a:spcPts val="600"/>
              </a:spcBef>
              <a:spcAft>
                <a:spcPts val="600"/>
              </a:spcAft>
              <a:buFont typeface="Arial" charset="0"/>
              <a:buNone/>
            </a:pPr>
            <a:endParaRPr lang="es-MX" sz="2200" dirty="0" smtClean="0">
              <a:latin typeface="Calibri" pitchFamily="34" charset="0"/>
              <a:cs typeface="Calibri" pitchFamily="34" charset="0"/>
            </a:endParaRPr>
          </a:p>
          <a:p>
            <a:pPr marL="0" indent="0" algn="just">
              <a:buFont typeface="Arial" charset="0"/>
              <a:buNone/>
            </a:pPr>
            <a:r>
              <a:rPr lang="es-MX" sz="2200" b="1" dirty="0" smtClean="0">
                <a:latin typeface="Calibri" pitchFamily="34" charset="0"/>
                <a:cs typeface="Calibri" pitchFamily="34" charset="0"/>
              </a:rPr>
              <a:t>Obra pública y adquisiciones:</a:t>
            </a:r>
          </a:p>
          <a:p>
            <a:pPr marL="900113" indent="0" algn="just">
              <a:spcBef>
                <a:spcPts val="600"/>
              </a:spcBef>
              <a:spcAft>
                <a:spcPts val="600"/>
              </a:spcAft>
              <a:buFont typeface="Arial" charset="0"/>
              <a:buNone/>
            </a:pPr>
            <a:r>
              <a:rPr lang="es-MX" sz="2200" dirty="0" smtClean="0">
                <a:latin typeface="Calibri" pitchFamily="34" charset="0"/>
                <a:cs typeface="Calibri" pitchFamily="34" charset="0"/>
              </a:rPr>
              <a:t>Falta de aplicación de penas convencionales.</a:t>
            </a:r>
          </a:p>
          <a:p>
            <a:pPr marL="900113" indent="0" algn="just">
              <a:spcBef>
                <a:spcPts val="600"/>
              </a:spcBef>
              <a:spcAft>
                <a:spcPts val="600"/>
              </a:spcAft>
              <a:buFont typeface="Arial" charset="0"/>
              <a:buNone/>
            </a:pPr>
            <a:r>
              <a:rPr lang="es-MX" sz="2200" dirty="0" smtClean="0">
                <a:latin typeface="Calibri" pitchFamily="34" charset="0"/>
                <a:cs typeface="Calibri" pitchFamily="34" charset="0"/>
              </a:rPr>
              <a:t>Conceptos de obra pagados no ejecutados </a:t>
            </a:r>
          </a:p>
          <a:p>
            <a:pPr marL="900113" indent="0" algn="just">
              <a:spcBef>
                <a:spcPts val="600"/>
              </a:spcBef>
              <a:spcAft>
                <a:spcPts val="600"/>
              </a:spcAft>
              <a:buFont typeface="Arial" charset="0"/>
              <a:buNone/>
            </a:pPr>
            <a:r>
              <a:rPr lang="es-MX" sz="2200" dirty="0" smtClean="0">
                <a:latin typeface="Calibri" pitchFamily="34" charset="0"/>
                <a:cs typeface="Calibri" pitchFamily="34" charset="0"/>
              </a:rPr>
              <a:t>Falta de amortización de anticipos. </a:t>
            </a:r>
            <a:endParaRPr lang="es-MX" sz="2200" dirty="0">
              <a:latin typeface="Calibri" pitchFamily="34" charset="0"/>
              <a:cs typeface="Calibri" pitchFamily="34" charset="0"/>
            </a:endParaRPr>
          </a:p>
        </p:txBody>
      </p:sp>
      <p:pic>
        <p:nvPicPr>
          <p:cNvPr id="9" name="Imagen 11"/>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30150" y="4293096"/>
            <a:ext cx="597366" cy="525510"/>
          </a:xfrm>
          <a:prstGeom prst="rect">
            <a:avLst/>
          </a:prstGeom>
        </p:spPr>
      </p:pic>
      <p:pic>
        <p:nvPicPr>
          <p:cNvPr id="10" name="Imagen 11"/>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92507" y="4845048"/>
            <a:ext cx="597366" cy="525510"/>
          </a:xfrm>
          <a:prstGeom prst="rect">
            <a:avLst/>
          </a:prstGeom>
        </p:spPr>
      </p:pic>
      <p:pic>
        <p:nvPicPr>
          <p:cNvPr id="11" name="Imagen 11"/>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3568" y="5517232"/>
            <a:ext cx="597366" cy="525510"/>
          </a:xfrm>
          <a:prstGeom prst="rect">
            <a:avLst/>
          </a:prstGeom>
        </p:spPr>
      </p:pic>
      <p:pic>
        <p:nvPicPr>
          <p:cNvPr id="12" name="Imagen 11"/>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2917" y="2946398"/>
            <a:ext cx="597366" cy="525510"/>
          </a:xfrm>
          <a:prstGeom prst="rect">
            <a:avLst/>
          </a:prstGeom>
        </p:spPr>
      </p:pic>
      <p:pic>
        <p:nvPicPr>
          <p:cNvPr id="13" name="Imagen 11"/>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3568" y="2420888"/>
            <a:ext cx="597366" cy="525510"/>
          </a:xfrm>
          <a:prstGeom prst="rect">
            <a:avLst/>
          </a:prstGeom>
        </p:spPr>
      </p:pic>
      <p:pic>
        <p:nvPicPr>
          <p:cNvPr id="14" name="Imagen 11"/>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11789" y="1700808"/>
            <a:ext cx="597366" cy="525510"/>
          </a:xfrm>
          <a:prstGeom prst="rect">
            <a:avLst/>
          </a:prstGeom>
        </p:spPr>
      </p:pic>
    </p:spTree>
    <p:extLst>
      <p:ext uri="{BB962C8B-B14F-4D97-AF65-F5344CB8AC3E}">
        <p14:creationId xmlns:p14="http://schemas.microsoft.com/office/powerpoint/2010/main" val="778694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32</a:t>
            </a:fld>
            <a:endParaRPr lang="es-MX" dirty="0">
              <a:solidFill>
                <a:prstClr val="white"/>
              </a:solidFill>
            </a:endParaRPr>
          </a:p>
        </p:txBody>
      </p:sp>
      <p:sp>
        <p:nvSpPr>
          <p:cNvPr id="3" name="1 Título"/>
          <p:cNvSpPr txBox="1">
            <a:spLocks/>
          </p:cNvSpPr>
          <p:nvPr/>
        </p:nvSpPr>
        <p:spPr bwMode="auto">
          <a:xfrm>
            <a:off x="757808" y="1772816"/>
            <a:ext cx="7774632"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kern="1200">
                <a:solidFill>
                  <a:srgbClr val="00204E"/>
                </a:solidFill>
                <a:latin typeface="Arial Black" pitchFamily="34" charset="0"/>
                <a:ea typeface="+mj-ea"/>
                <a:cs typeface="+mj-cs"/>
              </a:defRPr>
            </a:lvl1pPr>
            <a:lvl2pPr algn="l" rtl="0" eaLnBrk="1" fontAlgn="base" hangingPunct="1">
              <a:spcBef>
                <a:spcPct val="0"/>
              </a:spcBef>
              <a:spcAft>
                <a:spcPct val="0"/>
              </a:spcAft>
              <a:defRPr sz="3600">
                <a:solidFill>
                  <a:srgbClr val="00204E"/>
                </a:solidFill>
                <a:latin typeface="Arial Black" pitchFamily="34" charset="0"/>
              </a:defRPr>
            </a:lvl2pPr>
            <a:lvl3pPr algn="l" rtl="0" eaLnBrk="1" fontAlgn="base" hangingPunct="1">
              <a:spcBef>
                <a:spcPct val="0"/>
              </a:spcBef>
              <a:spcAft>
                <a:spcPct val="0"/>
              </a:spcAft>
              <a:defRPr sz="3600">
                <a:solidFill>
                  <a:srgbClr val="00204E"/>
                </a:solidFill>
                <a:latin typeface="Arial Black" pitchFamily="34" charset="0"/>
              </a:defRPr>
            </a:lvl3pPr>
            <a:lvl4pPr algn="l" rtl="0" eaLnBrk="1" fontAlgn="base" hangingPunct="1">
              <a:spcBef>
                <a:spcPct val="0"/>
              </a:spcBef>
              <a:spcAft>
                <a:spcPct val="0"/>
              </a:spcAft>
              <a:defRPr sz="3600">
                <a:solidFill>
                  <a:srgbClr val="00204E"/>
                </a:solidFill>
                <a:latin typeface="Arial Black" pitchFamily="34" charset="0"/>
              </a:defRPr>
            </a:lvl4pPr>
            <a:lvl5pPr algn="l" rtl="0" eaLnBrk="1" fontAlgn="base" hangingPunct="1">
              <a:spcBef>
                <a:spcPct val="0"/>
              </a:spcBef>
              <a:spcAft>
                <a:spcPct val="0"/>
              </a:spcAft>
              <a:defRPr sz="3600">
                <a:solidFill>
                  <a:srgbClr val="00204E"/>
                </a:solidFill>
                <a:latin typeface="Arial Black" pitchFamily="34" charset="0"/>
              </a:defRPr>
            </a:lvl5pPr>
            <a:lvl6pPr marL="457200" algn="l" rtl="0" eaLnBrk="1" fontAlgn="base" hangingPunct="1">
              <a:spcBef>
                <a:spcPct val="0"/>
              </a:spcBef>
              <a:spcAft>
                <a:spcPct val="0"/>
              </a:spcAft>
              <a:defRPr sz="3600">
                <a:solidFill>
                  <a:srgbClr val="00204E"/>
                </a:solidFill>
                <a:latin typeface="Arial Black" pitchFamily="34" charset="0"/>
              </a:defRPr>
            </a:lvl6pPr>
            <a:lvl7pPr marL="914400" algn="l" rtl="0" eaLnBrk="1" fontAlgn="base" hangingPunct="1">
              <a:spcBef>
                <a:spcPct val="0"/>
              </a:spcBef>
              <a:spcAft>
                <a:spcPct val="0"/>
              </a:spcAft>
              <a:defRPr sz="3600">
                <a:solidFill>
                  <a:srgbClr val="00204E"/>
                </a:solidFill>
                <a:latin typeface="Arial Black" pitchFamily="34" charset="0"/>
              </a:defRPr>
            </a:lvl7pPr>
            <a:lvl8pPr marL="1371600" algn="l" rtl="0" eaLnBrk="1" fontAlgn="base" hangingPunct="1">
              <a:spcBef>
                <a:spcPct val="0"/>
              </a:spcBef>
              <a:spcAft>
                <a:spcPct val="0"/>
              </a:spcAft>
              <a:defRPr sz="3600">
                <a:solidFill>
                  <a:srgbClr val="00204E"/>
                </a:solidFill>
                <a:latin typeface="Arial Black" pitchFamily="34" charset="0"/>
              </a:defRPr>
            </a:lvl8pPr>
            <a:lvl9pPr marL="1828800" algn="l" rtl="0" eaLnBrk="1" fontAlgn="base" hangingPunct="1">
              <a:spcBef>
                <a:spcPct val="0"/>
              </a:spcBef>
              <a:spcAft>
                <a:spcPct val="0"/>
              </a:spcAft>
              <a:defRPr sz="3600">
                <a:solidFill>
                  <a:srgbClr val="00204E"/>
                </a:solidFill>
                <a:latin typeface="Arial Black" pitchFamily="34" charset="0"/>
              </a:defRPr>
            </a:lvl9pPr>
          </a:lstStyle>
          <a:p>
            <a:pPr algn="ctr">
              <a:lnSpc>
                <a:spcPct val="150000"/>
              </a:lnSpc>
            </a:pPr>
            <a:r>
              <a:rPr lang="es-MX" sz="3200" b="1" dirty="0" smtClean="0">
                <a:solidFill>
                  <a:schemeClr val="accent2">
                    <a:lumMod val="50000"/>
                  </a:schemeClr>
                </a:solidFill>
                <a:latin typeface="+mj-lt"/>
                <a:cs typeface="Calibri" pitchFamily="34" charset="0"/>
              </a:rPr>
              <a:t>MUCHAS GRACIAS</a:t>
            </a:r>
            <a:endParaRPr lang="es-MX" sz="3200" b="1" dirty="0">
              <a:solidFill>
                <a:schemeClr val="accent2">
                  <a:lumMod val="50000"/>
                </a:schemeClr>
              </a:solidFill>
              <a:latin typeface="+mj-lt"/>
              <a:cs typeface="Calibri" pitchFamily="34" charset="0"/>
            </a:endParaRPr>
          </a:p>
        </p:txBody>
      </p:sp>
      <p:sp>
        <p:nvSpPr>
          <p:cNvPr id="4" name="3 Rectángulo"/>
          <p:cNvSpPr/>
          <p:nvPr/>
        </p:nvSpPr>
        <p:spPr>
          <a:xfrm>
            <a:off x="251520" y="1052736"/>
            <a:ext cx="8640960" cy="7200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749995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4</a:t>
            </a:fld>
            <a:endParaRPr lang="es-MX" dirty="0">
              <a:solidFill>
                <a:prstClr val="white"/>
              </a:solidFill>
            </a:endParaRPr>
          </a:p>
        </p:txBody>
      </p:sp>
      <p:sp>
        <p:nvSpPr>
          <p:cNvPr id="3" name="2 Rectángulo"/>
          <p:cNvSpPr/>
          <p:nvPr/>
        </p:nvSpPr>
        <p:spPr>
          <a:xfrm rot="16200000">
            <a:off x="7661789" y="-929549"/>
            <a:ext cx="548681" cy="24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9 Marcador de contenido"/>
          <p:cNvSpPr txBox="1">
            <a:spLocks/>
          </p:cNvSpPr>
          <p:nvPr/>
        </p:nvSpPr>
        <p:spPr bwMode="auto">
          <a:xfrm>
            <a:off x="6984776" y="44624"/>
            <a:ext cx="2123728" cy="5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2400" b="1" dirty="0">
                <a:solidFill>
                  <a:schemeClr val="bg1"/>
                </a:solidFill>
                <a:latin typeface="Arial" charset="0"/>
                <a:cs typeface="Arial" charset="0"/>
              </a:rPr>
              <a:t>FAFEF</a:t>
            </a:r>
          </a:p>
        </p:txBody>
      </p:sp>
      <p:cxnSp>
        <p:nvCxnSpPr>
          <p:cNvPr id="5" name="4 Conector recto"/>
          <p:cNvCxnSpPr/>
          <p:nvPr/>
        </p:nvCxnSpPr>
        <p:spPr>
          <a:xfrm>
            <a:off x="684373" y="404664"/>
            <a:ext cx="439168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684373" y="869811"/>
            <a:ext cx="439168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063198" y="408146"/>
            <a:ext cx="3508802" cy="461665"/>
          </a:xfrm>
          <a:prstGeom prst="rect">
            <a:avLst/>
          </a:prstGeom>
          <a:noFill/>
        </p:spPr>
        <p:txBody>
          <a:bodyPr wrap="square" rtlCol="0">
            <a:spAutoFit/>
          </a:bodyPr>
          <a:lstStyle/>
          <a:p>
            <a:pPr algn="ctr"/>
            <a:r>
              <a:rPr lang="es-MX" sz="2400" b="1" dirty="0" smtClean="0">
                <a:solidFill>
                  <a:schemeClr val="tx2">
                    <a:lumMod val="75000"/>
                    <a:lumOff val="25000"/>
                  </a:schemeClr>
                </a:solidFill>
              </a:rPr>
              <a:t>Antecedentes</a:t>
            </a:r>
          </a:p>
        </p:txBody>
      </p:sp>
      <p:sp>
        <p:nvSpPr>
          <p:cNvPr id="8" name="7 Rectángulo"/>
          <p:cNvSpPr/>
          <p:nvPr/>
        </p:nvSpPr>
        <p:spPr>
          <a:xfrm>
            <a:off x="539552" y="1340768"/>
            <a:ext cx="7992888" cy="4770537"/>
          </a:xfrm>
          <a:prstGeom prst="rect">
            <a:avLst/>
          </a:prstGeom>
        </p:spPr>
        <p:txBody>
          <a:bodyPr wrap="square">
            <a:spAutoFit/>
          </a:bodyPr>
          <a:lstStyle/>
          <a:p>
            <a:pPr algn="just"/>
            <a:r>
              <a:rPr lang="es-MX" sz="2600" dirty="0">
                <a:latin typeface="Arial" panose="020B0604020202020204" pitchFamily="34" charset="0"/>
                <a:cs typeface="Arial" panose="020B0604020202020204" pitchFamily="34" charset="0"/>
              </a:rPr>
              <a:t>Por lo anterior, el Gobierno Federal aprobó en 1999, a fin de avanzar en el fortalecimiento de estas finanzas, la integración del Programa de Apoyos para el Fortalecimiento de las Entidades Federativas (PAFEF) en el Decreto de Presupuesto de Egresos de la Federación para el ejercicio fiscal 2000, por medio del Ramo General 23 “Provisiones Salariales y Económicas</a:t>
            </a:r>
            <a:r>
              <a:rPr lang="es-MX" sz="2600" dirty="0" smtClean="0">
                <a:latin typeface="Arial" panose="020B0604020202020204" pitchFamily="34" charset="0"/>
                <a:cs typeface="Arial" panose="020B0604020202020204" pitchFamily="34" charset="0"/>
              </a:rPr>
              <a:t>”; </a:t>
            </a:r>
            <a:r>
              <a:rPr lang="es-MX" sz="2600" dirty="0">
                <a:latin typeface="Arial" panose="020B0604020202020204" pitchFamily="34" charset="0"/>
                <a:cs typeface="Arial" panose="020B0604020202020204" pitchFamily="34" charset="0"/>
              </a:rPr>
              <a:t>en el que se establecía el monto y distribución de estos recursos a las 32 entidades federativas para fortalecer principalmente el gasto en obras públicas e infraestructura educativa.</a:t>
            </a:r>
          </a:p>
          <a:p>
            <a:pPr algn="just"/>
            <a:r>
              <a:rPr lang="es-MX" dirty="0" smtClean="0">
                <a:solidFill>
                  <a:schemeClr val="bg1"/>
                </a:solidFill>
                <a:latin typeface="Arial" panose="020B0604020202020204" pitchFamily="34" charset="0"/>
                <a:cs typeface="Arial" panose="020B0604020202020204" pitchFamily="34" charset="0"/>
              </a:rPr>
              <a:t>del </a:t>
            </a:r>
            <a:r>
              <a:rPr lang="es-MX" dirty="0">
                <a:solidFill>
                  <a:schemeClr val="bg1"/>
                </a:solidFill>
                <a:latin typeface="Arial" panose="020B0604020202020204" pitchFamily="34" charset="0"/>
                <a:cs typeface="Arial" panose="020B0604020202020204" pitchFamily="34" charset="0"/>
              </a:rPr>
              <a:t>ingreso en el país.</a:t>
            </a:r>
          </a:p>
        </p:txBody>
      </p:sp>
    </p:spTree>
    <p:extLst>
      <p:ext uri="{BB962C8B-B14F-4D97-AF65-F5344CB8AC3E}">
        <p14:creationId xmlns:p14="http://schemas.microsoft.com/office/powerpoint/2010/main" val="3906789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268760"/>
            <a:ext cx="8363272" cy="4248472"/>
          </a:xfrm>
        </p:spPr>
        <p:txBody>
          <a:bodyPr>
            <a:noAutofit/>
          </a:bodyPr>
          <a:lstStyle/>
          <a:p>
            <a:pPr marL="0" indent="0" algn="just">
              <a:buNone/>
            </a:pPr>
            <a:r>
              <a:rPr lang="es-MX" sz="2400" dirty="0">
                <a:solidFill>
                  <a:schemeClr val="tx1"/>
                </a:solidFill>
              </a:rPr>
              <a:t>A principios del 2000, se expiden las Reglas de Operación del PAFEF, en donde se estableció el destino de los recursos y las obligaciones que tienen las entidades federativas de informar a la Secretaría de Hacienda y Crédito Público (SHCP) sobre el ejercicio de éstos; su orientación se vinculó principalmente con el gasto que realizaban los estados en educación. Un año después, el Gobierno Federal decide no incluir al PAFEF en el Proyecto de Presupuesto de Egresos, por lo que la Cámara de Diputados, a fin de coadyuvar a la atención de necesidades presupuestarias relacionadas con el saneamiento financiero, los sistemas de pensiones y la infraestructura de las entidades, autorizó en el Decreto de PEF recursos al programa.</a:t>
            </a:r>
          </a:p>
          <a:p>
            <a:pPr marL="0" indent="0" algn="just">
              <a:buNone/>
            </a:pPr>
            <a:r>
              <a:rPr lang="es-MX" sz="2400" dirty="0" smtClean="0"/>
              <a:t> </a:t>
            </a:r>
            <a:endParaRPr lang="es-MX" sz="2400" dirty="0"/>
          </a:p>
        </p:txBody>
      </p:sp>
      <p:sp>
        <p:nvSpPr>
          <p:cNvPr id="3" name="2 Rectángulo"/>
          <p:cNvSpPr/>
          <p:nvPr/>
        </p:nvSpPr>
        <p:spPr>
          <a:xfrm rot="16200000">
            <a:off x="7661789" y="-929549"/>
            <a:ext cx="548681" cy="24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9 Marcador de contenido"/>
          <p:cNvSpPr txBox="1">
            <a:spLocks/>
          </p:cNvSpPr>
          <p:nvPr/>
        </p:nvSpPr>
        <p:spPr bwMode="auto">
          <a:xfrm>
            <a:off x="6984776" y="44624"/>
            <a:ext cx="2123728" cy="5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2400" b="1" dirty="0">
                <a:solidFill>
                  <a:schemeClr val="bg1"/>
                </a:solidFill>
                <a:latin typeface="Arial" charset="0"/>
                <a:cs typeface="Arial" charset="0"/>
              </a:rPr>
              <a:t>FAFEF</a:t>
            </a:r>
          </a:p>
        </p:txBody>
      </p:sp>
      <p:sp>
        <p:nvSpPr>
          <p:cNvPr id="6" name="5 Marcador de número de diapositiva"/>
          <p:cNvSpPr>
            <a:spLocks noGrp="1"/>
          </p:cNvSpPr>
          <p:nvPr>
            <p:ph type="sldNum" sz="quarter" idx="11"/>
          </p:nvPr>
        </p:nvSpPr>
        <p:spPr/>
        <p:txBody>
          <a:bodyPr/>
          <a:lstStyle/>
          <a:p>
            <a:pPr>
              <a:defRPr/>
            </a:pPr>
            <a:r>
              <a:rPr lang="es-MX" dirty="0" smtClean="0">
                <a:solidFill>
                  <a:prstClr val="white"/>
                </a:solidFill>
              </a:rPr>
              <a:t>ASF | </a:t>
            </a:r>
            <a:fld id="{E5ED6EAC-EF37-4667-BE37-9D7E355B3773}" type="slidenum">
              <a:rPr lang="es-MX" smtClean="0">
                <a:solidFill>
                  <a:prstClr val="white"/>
                </a:solidFill>
              </a:rPr>
              <a:pPr>
                <a:defRPr/>
              </a:pPr>
              <a:t>5</a:t>
            </a:fld>
            <a:endParaRPr lang="es-MX" dirty="0">
              <a:solidFill>
                <a:prstClr val="white"/>
              </a:solidFill>
            </a:endParaRPr>
          </a:p>
        </p:txBody>
      </p:sp>
      <p:cxnSp>
        <p:nvCxnSpPr>
          <p:cNvPr id="7" name="6 Conector recto"/>
          <p:cNvCxnSpPr/>
          <p:nvPr/>
        </p:nvCxnSpPr>
        <p:spPr>
          <a:xfrm>
            <a:off x="684373" y="404664"/>
            <a:ext cx="439168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684373" y="869811"/>
            <a:ext cx="439168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063198" y="408146"/>
            <a:ext cx="3508802" cy="461665"/>
          </a:xfrm>
          <a:prstGeom prst="rect">
            <a:avLst/>
          </a:prstGeom>
          <a:noFill/>
        </p:spPr>
        <p:txBody>
          <a:bodyPr wrap="square" rtlCol="0">
            <a:spAutoFit/>
          </a:bodyPr>
          <a:lstStyle/>
          <a:p>
            <a:pPr algn="ctr"/>
            <a:r>
              <a:rPr lang="es-MX" sz="2400" b="1" dirty="0" smtClean="0">
                <a:solidFill>
                  <a:schemeClr val="tx2">
                    <a:lumMod val="75000"/>
                    <a:lumOff val="25000"/>
                  </a:schemeClr>
                </a:solidFill>
              </a:rPr>
              <a:t>Antecedentes</a:t>
            </a:r>
          </a:p>
        </p:txBody>
      </p:sp>
    </p:spTree>
    <p:extLst>
      <p:ext uri="{BB962C8B-B14F-4D97-AF65-F5344CB8AC3E}">
        <p14:creationId xmlns:p14="http://schemas.microsoft.com/office/powerpoint/2010/main" val="2614776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980728"/>
            <a:ext cx="8640960" cy="5760640"/>
          </a:xfrm>
        </p:spPr>
        <p:txBody>
          <a:bodyPr>
            <a:noAutofit/>
          </a:bodyPr>
          <a:lstStyle/>
          <a:p>
            <a:pPr marL="0" indent="0" algn="just">
              <a:lnSpc>
                <a:spcPct val="130000"/>
              </a:lnSpc>
              <a:buNone/>
            </a:pPr>
            <a:r>
              <a:rPr lang="es-MX" sz="2400" dirty="0">
                <a:solidFill>
                  <a:schemeClr val="tx1"/>
                </a:solidFill>
              </a:rPr>
              <a:t>En 2002, a fin de contar con mayor control sobre el ejercicio y aplicación de los recursos, se expiden los Lineamientos del PAFEF, en los cuales se estableció que las entidades federativas mantendrán un registro específico y actualizado de los </a:t>
            </a:r>
            <a:r>
              <a:rPr lang="es-MX" sz="2400" dirty="0" smtClean="0">
                <a:solidFill>
                  <a:schemeClr val="tx1"/>
                </a:solidFill>
              </a:rPr>
              <a:t>montos </a:t>
            </a:r>
            <a:r>
              <a:rPr lang="es-MX" sz="2400" dirty="0">
                <a:solidFill>
                  <a:schemeClr val="tx1"/>
                </a:solidFill>
              </a:rPr>
              <a:t>erogados o devengados por obra y acción, informarán sobre los resultados físicos y financieros de la aplicación de estos recursos a la SHCP y a la Contraloría de cada estado; en estos años el programa fue considerado como un subsidio para las entidades federativas, destinando los recursos principalmente al saneamiento financiero, apoyo a los sistemas de pensiones </a:t>
            </a:r>
            <a:r>
              <a:rPr lang="es-MX" sz="2400" dirty="0" smtClean="0">
                <a:solidFill>
                  <a:schemeClr val="tx1"/>
                </a:solidFill>
              </a:rPr>
              <a:t>e inversión </a:t>
            </a:r>
            <a:r>
              <a:rPr lang="es-MX" sz="2400" dirty="0">
                <a:solidFill>
                  <a:schemeClr val="tx1"/>
                </a:solidFill>
              </a:rPr>
              <a:t>en infraestructura.</a:t>
            </a:r>
          </a:p>
          <a:p>
            <a:pPr marL="0" indent="0" algn="just">
              <a:lnSpc>
                <a:spcPct val="130000"/>
              </a:lnSpc>
              <a:buNone/>
            </a:pPr>
            <a:r>
              <a:rPr lang="es-MX" sz="2400" dirty="0" smtClean="0">
                <a:solidFill>
                  <a:schemeClr val="tx1"/>
                </a:solidFill>
              </a:rPr>
              <a:t> </a:t>
            </a:r>
            <a:endParaRPr lang="es-MX" sz="2400" dirty="0" smtClean="0">
              <a:solidFill>
                <a:schemeClr val="accent2">
                  <a:lumMod val="50000"/>
                </a:schemeClr>
              </a:solidFill>
              <a:latin typeface="+mn-lt"/>
              <a:cs typeface="Calibri" pitchFamily="34" charset="0"/>
            </a:endParaRPr>
          </a:p>
        </p:txBody>
      </p:sp>
      <p:sp>
        <p:nvSpPr>
          <p:cNvPr id="3" name="2 Rectángulo"/>
          <p:cNvSpPr/>
          <p:nvPr/>
        </p:nvSpPr>
        <p:spPr>
          <a:xfrm rot="16200000">
            <a:off x="7661789" y="-929549"/>
            <a:ext cx="548681" cy="24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9 Marcador de contenido"/>
          <p:cNvSpPr txBox="1">
            <a:spLocks/>
          </p:cNvSpPr>
          <p:nvPr/>
        </p:nvSpPr>
        <p:spPr bwMode="auto">
          <a:xfrm>
            <a:off x="6984776" y="44624"/>
            <a:ext cx="2123728" cy="5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2400" b="1" dirty="0">
                <a:solidFill>
                  <a:schemeClr val="bg1"/>
                </a:solidFill>
                <a:latin typeface="Arial" charset="0"/>
                <a:cs typeface="Arial" charset="0"/>
              </a:rPr>
              <a:t>FAFEF</a:t>
            </a:r>
          </a:p>
        </p:txBody>
      </p:sp>
      <p:sp>
        <p:nvSpPr>
          <p:cNvPr id="6" name="5 Marcador de número de diapositiva"/>
          <p:cNvSpPr>
            <a:spLocks noGrp="1"/>
          </p:cNvSpPr>
          <p:nvPr>
            <p:ph type="sldNum" sz="quarter" idx="11"/>
          </p:nvPr>
        </p:nvSpPr>
        <p:spPr/>
        <p:txBody>
          <a:bodyPr/>
          <a:lstStyle/>
          <a:p>
            <a:pPr>
              <a:defRPr/>
            </a:pPr>
            <a:r>
              <a:rPr lang="es-MX" dirty="0" smtClean="0">
                <a:solidFill>
                  <a:prstClr val="white"/>
                </a:solidFill>
              </a:rPr>
              <a:t>ASF | </a:t>
            </a:r>
            <a:fld id="{E5ED6EAC-EF37-4667-BE37-9D7E355B3773}" type="slidenum">
              <a:rPr lang="es-MX" smtClean="0">
                <a:solidFill>
                  <a:prstClr val="white"/>
                </a:solidFill>
              </a:rPr>
              <a:pPr>
                <a:defRPr/>
              </a:pPr>
              <a:t>6</a:t>
            </a:fld>
            <a:endParaRPr lang="es-MX" dirty="0">
              <a:solidFill>
                <a:prstClr val="white"/>
              </a:solidFill>
            </a:endParaRPr>
          </a:p>
        </p:txBody>
      </p:sp>
      <p:cxnSp>
        <p:nvCxnSpPr>
          <p:cNvPr id="7" name="6 Conector recto"/>
          <p:cNvCxnSpPr/>
          <p:nvPr/>
        </p:nvCxnSpPr>
        <p:spPr>
          <a:xfrm>
            <a:off x="684373" y="404664"/>
            <a:ext cx="439168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684373" y="869811"/>
            <a:ext cx="439168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063198" y="408146"/>
            <a:ext cx="3508802" cy="461665"/>
          </a:xfrm>
          <a:prstGeom prst="rect">
            <a:avLst/>
          </a:prstGeom>
          <a:noFill/>
        </p:spPr>
        <p:txBody>
          <a:bodyPr wrap="square" rtlCol="0">
            <a:spAutoFit/>
          </a:bodyPr>
          <a:lstStyle/>
          <a:p>
            <a:pPr algn="ctr"/>
            <a:r>
              <a:rPr lang="es-MX" sz="2400" b="1" dirty="0" smtClean="0">
                <a:solidFill>
                  <a:schemeClr val="tx2">
                    <a:lumMod val="75000"/>
                    <a:lumOff val="25000"/>
                  </a:schemeClr>
                </a:solidFill>
              </a:rPr>
              <a:t>Antecedentes</a:t>
            </a:r>
          </a:p>
        </p:txBody>
      </p:sp>
    </p:spTree>
    <p:extLst>
      <p:ext uri="{BB962C8B-B14F-4D97-AF65-F5344CB8AC3E}">
        <p14:creationId xmlns:p14="http://schemas.microsoft.com/office/powerpoint/2010/main" val="2614776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980728"/>
            <a:ext cx="8435280" cy="4536504"/>
          </a:xfrm>
        </p:spPr>
        <p:txBody>
          <a:bodyPr>
            <a:noAutofit/>
          </a:bodyPr>
          <a:lstStyle/>
          <a:p>
            <a:pPr marL="0" indent="0" algn="just">
              <a:buNone/>
            </a:pPr>
            <a:r>
              <a:rPr lang="es-MX" sz="2300" dirty="0">
                <a:solidFill>
                  <a:schemeClr val="tx1"/>
                </a:solidFill>
              </a:rPr>
              <a:t>Asimismo, el Gobierno Federal en 2006 estableció en la recientemente creada Ley Federal de Presupuesto y Responsabilidad Hacendaria, el destino de los recursos del Ramo General 39; sin embargo, a finales de ese año, se estableció la transición definitiva de los recursos del PAFEF, al reformar la Ley de Coordinación Fiscal e incluir en el Ramo General 33, el Fondo de Aportaciones para el Fortalecimiento de las Entidades Federativas (FAFEF), lo que permitió tener mayor certeza en las entidades federativas en torno a los ingresos que percibirían en los siguientes ejercicios fiscales. La última modificación que sufrió el FAFEF fue a finales de 2007, al modificar la SHCP los criterios de distribución a las entidades federativas, basada en un factor que corresponde al inverso del Producto Interno Bruto (PIB) per cápita de cada entidad federativa.</a:t>
            </a:r>
          </a:p>
        </p:txBody>
      </p:sp>
      <p:sp>
        <p:nvSpPr>
          <p:cNvPr id="3" name="2 Rectángulo"/>
          <p:cNvSpPr/>
          <p:nvPr/>
        </p:nvSpPr>
        <p:spPr>
          <a:xfrm rot="16200000">
            <a:off x="7661789" y="-929549"/>
            <a:ext cx="548681" cy="24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9 Marcador de contenido"/>
          <p:cNvSpPr txBox="1">
            <a:spLocks/>
          </p:cNvSpPr>
          <p:nvPr/>
        </p:nvSpPr>
        <p:spPr bwMode="auto">
          <a:xfrm>
            <a:off x="6984776" y="44624"/>
            <a:ext cx="2123728" cy="5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2400" b="1" dirty="0">
                <a:solidFill>
                  <a:schemeClr val="bg1"/>
                </a:solidFill>
                <a:latin typeface="Arial" charset="0"/>
                <a:cs typeface="Arial" charset="0"/>
              </a:rPr>
              <a:t>FAFEF</a:t>
            </a:r>
          </a:p>
        </p:txBody>
      </p:sp>
      <p:sp>
        <p:nvSpPr>
          <p:cNvPr id="6" name="5 Marcador de número de diapositiva"/>
          <p:cNvSpPr>
            <a:spLocks noGrp="1"/>
          </p:cNvSpPr>
          <p:nvPr>
            <p:ph type="sldNum" sz="quarter" idx="11"/>
          </p:nvPr>
        </p:nvSpPr>
        <p:spPr/>
        <p:txBody>
          <a:bodyPr/>
          <a:lstStyle/>
          <a:p>
            <a:pPr>
              <a:defRPr/>
            </a:pPr>
            <a:r>
              <a:rPr lang="es-MX" dirty="0" smtClean="0">
                <a:solidFill>
                  <a:prstClr val="white"/>
                </a:solidFill>
              </a:rPr>
              <a:t>ASF | </a:t>
            </a:r>
            <a:fld id="{E5ED6EAC-EF37-4667-BE37-9D7E355B3773}" type="slidenum">
              <a:rPr lang="es-MX" smtClean="0">
                <a:solidFill>
                  <a:prstClr val="white"/>
                </a:solidFill>
              </a:rPr>
              <a:pPr>
                <a:defRPr/>
              </a:pPr>
              <a:t>7</a:t>
            </a:fld>
            <a:endParaRPr lang="es-MX" dirty="0">
              <a:solidFill>
                <a:prstClr val="white"/>
              </a:solidFill>
            </a:endParaRPr>
          </a:p>
        </p:txBody>
      </p:sp>
      <p:cxnSp>
        <p:nvCxnSpPr>
          <p:cNvPr id="7" name="6 Conector recto"/>
          <p:cNvCxnSpPr/>
          <p:nvPr/>
        </p:nvCxnSpPr>
        <p:spPr>
          <a:xfrm>
            <a:off x="684373" y="404664"/>
            <a:ext cx="439168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684373" y="869811"/>
            <a:ext cx="439168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063198" y="408146"/>
            <a:ext cx="3508802" cy="461665"/>
          </a:xfrm>
          <a:prstGeom prst="rect">
            <a:avLst/>
          </a:prstGeom>
          <a:noFill/>
        </p:spPr>
        <p:txBody>
          <a:bodyPr wrap="square" rtlCol="0">
            <a:spAutoFit/>
          </a:bodyPr>
          <a:lstStyle/>
          <a:p>
            <a:pPr algn="ctr"/>
            <a:r>
              <a:rPr lang="es-MX" sz="2400" b="1" dirty="0" smtClean="0">
                <a:solidFill>
                  <a:schemeClr val="tx2">
                    <a:lumMod val="75000"/>
                    <a:lumOff val="25000"/>
                  </a:schemeClr>
                </a:solidFill>
              </a:rPr>
              <a:t>Antecedentes</a:t>
            </a:r>
          </a:p>
        </p:txBody>
      </p:sp>
    </p:spTree>
    <p:extLst>
      <p:ext uri="{BB962C8B-B14F-4D97-AF65-F5344CB8AC3E}">
        <p14:creationId xmlns:p14="http://schemas.microsoft.com/office/powerpoint/2010/main" val="2614776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8</a:t>
            </a:fld>
            <a:endParaRPr lang="es-MX" dirty="0">
              <a:solidFill>
                <a:prstClr val="white"/>
              </a:solidFill>
            </a:endParaRPr>
          </a:p>
        </p:txBody>
      </p:sp>
      <p:sp>
        <p:nvSpPr>
          <p:cNvPr id="3" name="2 Rectángulo"/>
          <p:cNvSpPr/>
          <p:nvPr/>
        </p:nvSpPr>
        <p:spPr>
          <a:xfrm rot="16200000">
            <a:off x="7661789" y="-929549"/>
            <a:ext cx="548681" cy="2407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s-MX" b="1" dirty="0" smtClean="0">
                <a:solidFill>
                  <a:schemeClr val="bg1"/>
                </a:solidFill>
                <a:latin typeface="Arial" charset="0"/>
                <a:cs typeface="Arial" charset="0"/>
              </a:rPr>
              <a:t>FAFEF</a:t>
            </a:r>
            <a:endParaRPr lang="es-MX" b="1" dirty="0">
              <a:solidFill>
                <a:schemeClr val="bg1"/>
              </a:solidFill>
              <a:latin typeface="Arial" charset="0"/>
              <a:cs typeface="Arial" charset="0"/>
            </a:endParaRPr>
          </a:p>
        </p:txBody>
      </p:sp>
      <p:cxnSp>
        <p:nvCxnSpPr>
          <p:cNvPr id="4" name="3 Conector recto"/>
          <p:cNvCxnSpPr/>
          <p:nvPr/>
        </p:nvCxnSpPr>
        <p:spPr>
          <a:xfrm>
            <a:off x="519962" y="332656"/>
            <a:ext cx="453650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519962" y="1052736"/>
            <a:ext cx="453650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467544" y="344850"/>
            <a:ext cx="4660930" cy="707886"/>
          </a:xfrm>
          <a:prstGeom prst="rect">
            <a:avLst/>
          </a:prstGeom>
          <a:noFill/>
        </p:spPr>
        <p:txBody>
          <a:bodyPr wrap="square" rtlCol="0">
            <a:spAutoFit/>
          </a:bodyPr>
          <a:lstStyle/>
          <a:p>
            <a:pPr algn="ctr"/>
            <a:r>
              <a:rPr lang="es-MX" sz="2000" b="1" dirty="0" smtClean="0">
                <a:solidFill>
                  <a:schemeClr val="tx2">
                    <a:lumMod val="75000"/>
                    <a:lumOff val="25000"/>
                  </a:schemeClr>
                </a:solidFill>
              </a:rPr>
              <a:t>Actividades vinculadas a la gestión y operación del fondo</a:t>
            </a:r>
          </a:p>
        </p:txBody>
      </p:sp>
      <p:sp>
        <p:nvSpPr>
          <p:cNvPr id="7" name="1 Marcador de contenido"/>
          <p:cNvSpPr txBox="1">
            <a:spLocks/>
          </p:cNvSpPr>
          <p:nvPr/>
        </p:nvSpPr>
        <p:spPr bwMode="auto">
          <a:xfrm>
            <a:off x="611560" y="1268760"/>
            <a:ext cx="807561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Font typeface="Wingdings" pitchFamily="2" charset="2"/>
              <a:buChar char="v"/>
            </a:pPr>
            <a:r>
              <a:rPr lang="es-MX" sz="2400" dirty="0" smtClean="0">
                <a:solidFill>
                  <a:schemeClr val="accent2">
                    <a:lumMod val="50000"/>
                  </a:schemeClr>
                </a:solidFill>
                <a:latin typeface="+mn-lt"/>
                <a:cs typeface="Calibri" pitchFamily="34" charset="0"/>
              </a:rPr>
              <a:t>Control Interno</a:t>
            </a:r>
          </a:p>
          <a:p>
            <a:pPr>
              <a:lnSpc>
                <a:spcPct val="120000"/>
              </a:lnSpc>
              <a:buFont typeface="Wingdings" pitchFamily="2" charset="2"/>
              <a:buChar char="v"/>
            </a:pPr>
            <a:r>
              <a:rPr lang="es-MX" sz="2400" dirty="0" smtClean="0">
                <a:solidFill>
                  <a:schemeClr val="accent2">
                    <a:lumMod val="50000"/>
                  </a:schemeClr>
                </a:solidFill>
                <a:latin typeface="+mn-lt"/>
                <a:cs typeface="Calibri" pitchFamily="34" charset="0"/>
              </a:rPr>
              <a:t>Transferencia de recursos</a:t>
            </a:r>
          </a:p>
          <a:p>
            <a:pPr>
              <a:lnSpc>
                <a:spcPct val="120000"/>
              </a:lnSpc>
              <a:buFont typeface="Wingdings" pitchFamily="2" charset="2"/>
              <a:buChar char="v"/>
            </a:pPr>
            <a:r>
              <a:rPr lang="es-MX" sz="2400" dirty="0" smtClean="0">
                <a:solidFill>
                  <a:schemeClr val="accent2">
                    <a:lumMod val="50000"/>
                  </a:schemeClr>
                </a:solidFill>
                <a:latin typeface="+mn-lt"/>
                <a:cs typeface="Calibri" pitchFamily="34" charset="0"/>
              </a:rPr>
              <a:t>Registro e Información Financiera de las Operaciones</a:t>
            </a:r>
          </a:p>
          <a:p>
            <a:pPr>
              <a:lnSpc>
                <a:spcPct val="120000"/>
              </a:lnSpc>
              <a:buFont typeface="Wingdings" pitchFamily="2" charset="2"/>
              <a:buChar char="v"/>
            </a:pPr>
            <a:r>
              <a:rPr lang="es-MX" sz="2400" dirty="0" smtClean="0">
                <a:solidFill>
                  <a:schemeClr val="accent2">
                    <a:lumMod val="50000"/>
                  </a:schemeClr>
                </a:solidFill>
                <a:latin typeface="+mn-lt"/>
                <a:cs typeface="Calibri" pitchFamily="34" charset="0"/>
              </a:rPr>
              <a:t>Transparencia del Ejercicio de los Recursos</a:t>
            </a:r>
          </a:p>
          <a:p>
            <a:pPr>
              <a:lnSpc>
                <a:spcPct val="120000"/>
              </a:lnSpc>
              <a:buFont typeface="Wingdings" pitchFamily="2" charset="2"/>
              <a:buChar char="v"/>
            </a:pPr>
            <a:r>
              <a:rPr lang="es-MX" sz="2400" dirty="0" smtClean="0">
                <a:solidFill>
                  <a:schemeClr val="accent2">
                    <a:lumMod val="50000"/>
                  </a:schemeClr>
                </a:solidFill>
                <a:latin typeface="+mn-lt"/>
                <a:cs typeface="Calibri" pitchFamily="34" charset="0"/>
              </a:rPr>
              <a:t>Destino de los Recursos </a:t>
            </a:r>
          </a:p>
          <a:p>
            <a:pPr>
              <a:lnSpc>
                <a:spcPct val="120000"/>
              </a:lnSpc>
              <a:buFont typeface="Wingdings" pitchFamily="2" charset="2"/>
              <a:buChar char="v"/>
            </a:pPr>
            <a:r>
              <a:rPr lang="es-MX" sz="2400" dirty="0" smtClean="0">
                <a:solidFill>
                  <a:schemeClr val="accent2">
                    <a:lumMod val="50000"/>
                  </a:schemeClr>
                </a:solidFill>
                <a:latin typeface="+mn-lt"/>
                <a:cs typeface="Calibri" pitchFamily="34" charset="0"/>
              </a:rPr>
              <a:t>Adquisiciones, Arrendamientos y </a:t>
            </a:r>
            <a:r>
              <a:rPr lang="es-MX" sz="2400" dirty="0" smtClean="0">
                <a:solidFill>
                  <a:schemeClr val="accent2">
                    <a:lumMod val="50000"/>
                  </a:schemeClr>
                </a:solidFill>
                <a:latin typeface="+mn-lt"/>
                <a:cs typeface="Calibri" pitchFamily="34" charset="0"/>
              </a:rPr>
              <a:t>Servicios</a:t>
            </a:r>
            <a:endParaRPr lang="es-MX" sz="2400" dirty="0" smtClean="0">
              <a:solidFill>
                <a:schemeClr val="accent2">
                  <a:lumMod val="50000"/>
                </a:schemeClr>
              </a:solidFill>
              <a:latin typeface="+mn-lt"/>
              <a:cs typeface="Calibri" pitchFamily="34" charset="0"/>
            </a:endParaRPr>
          </a:p>
          <a:p>
            <a:pPr>
              <a:lnSpc>
                <a:spcPct val="120000"/>
              </a:lnSpc>
              <a:buFont typeface="Wingdings" pitchFamily="2" charset="2"/>
              <a:buChar char="v"/>
            </a:pPr>
            <a:r>
              <a:rPr lang="es-MX" sz="2400" dirty="0" smtClean="0">
                <a:solidFill>
                  <a:schemeClr val="accent2">
                    <a:lumMod val="50000"/>
                  </a:schemeClr>
                </a:solidFill>
                <a:latin typeface="+mn-lt"/>
                <a:cs typeface="Calibri" pitchFamily="34" charset="0"/>
              </a:rPr>
              <a:t>Obra pública </a:t>
            </a:r>
            <a:endParaRPr lang="es-MX" sz="2400" dirty="0" smtClean="0">
              <a:solidFill>
                <a:schemeClr val="accent2">
                  <a:lumMod val="50000"/>
                </a:schemeClr>
              </a:solidFill>
              <a:latin typeface="+mn-lt"/>
              <a:cs typeface="Calibri" pitchFamily="34" charset="0"/>
            </a:endParaRPr>
          </a:p>
          <a:p>
            <a:pPr>
              <a:lnSpc>
                <a:spcPct val="120000"/>
              </a:lnSpc>
              <a:buFont typeface="Wingdings" pitchFamily="2" charset="2"/>
              <a:buChar char="v"/>
            </a:pPr>
            <a:r>
              <a:rPr lang="es-MX" sz="2400" dirty="0" smtClean="0">
                <a:solidFill>
                  <a:schemeClr val="accent2">
                    <a:lumMod val="50000"/>
                  </a:schemeClr>
                </a:solidFill>
                <a:latin typeface="+mn-lt"/>
                <a:cs typeface="Calibri" pitchFamily="34" charset="0"/>
              </a:rPr>
              <a:t>Indicadores </a:t>
            </a:r>
            <a:r>
              <a:rPr lang="es-MX" sz="2400" dirty="0" smtClean="0">
                <a:solidFill>
                  <a:schemeClr val="accent2">
                    <a:lumMod val="50000"/>
                  </a:schemeClr>
                </a:solidFill>
                <a:latin typeface="+mn-lt"/>
                <a:cs typeface="Calibri" pitchFamily="34" charset="0"/>
              </a:rPr>
              <a:t>de Desempeño y Cumplimiento de Objetivos</a:t>
            </a:r>
            <a:endParaRPr lang="es-MX" sz="2400" dirty="0">
              <a:solidFill>
                <a:schemeClr val="accent2">
                  <a:lumMod val="50000"/>
                </a:schemeClr>
              </a:solidFill>
              <a:latin typeface="+mn-lt"/>
              <a:cs typeface="Calibri" pitchFamily="34" charset="0"/>
            </a:endParaRPr>
          </a:p>
        </p:txBody>
      </p:sp>
    </p:spTree>
    <p:extLst>
      <p:ext uri="{BB962C8B-B14F-4D97-AF65-F5344CB8AC3E}">
        <p14:creationId xmlns:p14="http://schemas.microsoft.com/office/powerpoint/2010/main" val="3142657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AC5BE3F0-B5CB-4756-8C12-16A50DA3D902}" type="slidenum">
              <a:rPr lang="es-MX" smtClean="0">
                <a:solidFill>
                  <a:prstClr val="white"/>
                </a:solidFill>
              </a:rPr>
              <a:pPr>
                <a:defRPr/>
              </a:pPr>
              <a:t>9</a:t>
            </a:fld>
            <a:endParaRPr lang="es-MX" dirty="0">
              <a:solidFill>
                <a:prstClr val="white"/>
              </a:solidFill>
            </a:endParaRPr>
          </a:p>
        </p:txBody>
      </p:sp>
      <p:sp>
        <p:nvSpPr>
          <p:cNvPr id="5" name="9 Marcador de contenido"/>
          <p:cNvSpPr txBox="1">
            <a:spLocks/>
          </p:cNvSpPr>
          <p:nvPr/>
        </p:nvSpPr>
        <p:spPr bwMode="auto">
          <a:xfrm>
            <a:off x="5652119" y="1"/>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sp>
        <p:nvSpPr>
          <p:cNvPr id="6" name="5 Rectángulo"/>
          <p:cNvSpPr/>
          <p:nvPr/>
        </p:nvSpPr>
        <p:spPr>
          <a:xfrm rot="16200000">
            <a:off x="7049721" y="-1397604"/>
            <a:ext cx="692697" cy="348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9 Marcador de contenido"/>
          <p:cNvSpPr txBox="1">
            <a:spLocks/>
          </p:cNvSpPr>
          <p:nvPr/>
        </p:nvSpPr>
        <p:spPr bwMode="auto">
          <a:xfrm>
            <a:off x="5652119" y="16478"/>
            <a:ext cx="3491881" cy="69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000" kern="1200" baseline="0">
                <a:solidFill>
                  <a:srgbClr val="00000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1600" b="1" dirty="0" smtClean="0">
                <a:solidFill>
                  <a:schemeClr val="bg1"/>
                </a:solidFill>
                <a:latin typeface="Arial" charset="0"/>
                <a:cs typeface="Arial" charset="0"/>
              </a:rPr>
              <a:t>1. Actividades </a:t>
            </a:r>
            <a:r>
              <a:rPr lang="es-MX" sz="1600" b="1" dirty="0">
                <a:solidFill>
                  <a:schemeClr val="bg1"/>
                </a:solidFill>
                <a:latin typeface="Arial" charset="0"/>
                <a:cs typeface="Arial" charset="0"/>
              </a:rPr>
              <a:t>vinculadas </a:t>
            </a:r>
            <a:endParaRPr lang="es-MX" sz="1600" b="1" dirty="0" smtClean="0">
              <a:solidFill>
                <a:schemeClr val="bg1"/>
              </a:solidFill>
              <a:latin typeface="Arial" charset="0"/>
              <a:cs typeface="Arial" charset="0"/>
            </a:endParaRPr>
          </a:p>
          <a:p>
            <a:pPr marL="0" indent="0" algn="ctr">
              <a:buNone/>
            </a:pPr>
            <a:r>
              <a:rPr lang="es-MX" sz="1600" b="1" dirty="0" smtClean="0">
                <a:solidFill>
                  <a:schemeClr val="bg1"/>
                </a:solidFill>
                <a:latin typeface="Arial" charset="0"/>
                <a:cs typeface="Arial" charset="0"/>
              </a:rPr>
              <a:t>a </a:t>
            </a:r>
            <a:r>
              <a:rPr lang="es-MX" sz="1600" b="1" dirty="0">
                <a:solidFill>
                  <a:schemeClr val="bg1"/>
                </a:solidFill>
                <a:latin typeface="Arial" charset="0"/>
                <a:cs typeface="Arial" charset="0"/>
              </a:rPr>
              <a:t>la gestión y operación del fondo</a:t>
            </a:r>
          </a:p>
        </p:txBody>
      </p:sp>
      <p:cxnSp>
        <p:nvCxnSpPr>
          <p:cNvPr id="8" name="7 Conector recto"/>
          <p:cNvCxnSpPr/>
          <p:nvPr/>
        </p:nvCxnSpPr>
        <p:spPr>
          <a:xfrm>
            <a:off x="847174" y="332656"/>
            <a:ext cx="34367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847174" y="764704"/>
            <a:ext cx="343679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847174" y="344850"/>
            <a:ext cx="3508802" cy="400110"/>
          </a:xfrm>
          <a:prstGeom prst="rect">
            <a:avLst/>
          </a:prstGeom>
          <a:noFill/>
        </p:spPr>
        <p:txBody>
          <a:bodyPr wrap="square" rtlCol="0">
            <a:spAutoFit/>
          </a:bodyPr>
          <a:lstStyle/>
          <a:p>
            <a:pPr algn="ctr"/>
            <a:r>
              <a:rPr lang="es-MX" sz="2000" b="1" dirty="0" smtClean="0">
                <a:solidFill>
                  <a:schemeClr val="tx2">
                    <a:lumMod val="75000"/>
                    <a:lumOff val="25000"/>
                  </a:schemeClr>
                </a:solidFill>
              </a:rPr>
              <a:t>Control Interno</a:t>
            </a:r>
          </a:p>
        </p:txBody>
      </p:sp>
      <p:graphicFrame>
        <p:nvGraphicFramePr>
          <p:cNvPr id="11" name="3 Marcador de contenido"/>
          <p:cNvGraphicFramePr>
            <a:graphicFrameLocks/>
          </p:cNvGraphicFramePr>
          <p:nvPr>
            <p:extLst>
              <p:ext uri="{D42A27DB-BD31-4B8C-83A1-F6EECF244321}">
                <p14:modId xmlns:p14="http://schemas.microsoft.com/office/powerpoint/2010/main" val="2001885002"/>
              </p:ext>
            </p:extLst>
          </p:nvPr>
        </p:nvGraphicFramePr>
        <p:xfrm>
          <a:off x="-396553" y="692695"/>
          <a:ext cx="11089233" cy="5472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508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_ASF">
  <a:themeElements>
    <a:clrScheme name="ASF_1">
      <a:dk1>
        <a:srgbClr val="00204E"/>
      </a:dk1>
      <a:lt1>
        <a:sysClr val="window" lastClr="FFFFFF"/>
      </a:lt1>
      <a:dk2>
        <a:srgbClr val="292929"/>
      </a:dk2>
      <a:lt2>
        <a:srgbClr val="EEECE1"/>
      </a:lt2>
      <a:accent1>
        <a:srgbClr val="00204E"/>
      </a:accent1>
      <a:accent2>
        <a:srgbClr val="002F74"/>
      </a:accent2>
      <a:accent3>
        <a:srgbClr val="9C2A29"/>
      </a:accent3>
      <a:accent4>
        <a:srgbClr val="B93131"/>
      </a:accent4>
      <a:accent5>
        <a:srgbClr val="0C6B4D"/>
      </a:accent5>
      <a:accent6>
        <a:srgbClr val="09533C"/>
      </a:accent6>
      <a:hlink>
        <a:srgbClr val="0000FF"/>
      </a:hlink>
      <a:folHlink>
        <a:srgbClr val="800080"/>
      </a:folHlink>
    </a:clrScheme>
    <a:fontScheme name="ASF_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6802</TotalTime>
  <Words>2060</Words>
  <Application>Microsoft Office PowerPoint</Application>
  <PresentationFormat>Presentación en pantalla (4:3)</PresentationFormat>
  <Paragraphs>278</Paragraphs>
  <Slides>32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MS Mincho</vt:lpstr>
      <vt:lpstr>Arial</vt:lpstr>
      <vt:lpstr>Arial Black</vt:lpstr>
      <vt:lpstr>Arial Narrow</vt:lpstr>
      <vt:lpstr>Calibri</vt:lpstr>
      <vt:lpstr>Times New Roman</vt:lpstr>
      <vt:lpstr>Wingdings</vt:lpstr>
      <vt:lpstr>Presentación_ASF</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DE CONTROL DE LAS OPERACIONES VINCULADAS AL FONDO DE APORTACIONES PARA LA INFRAESTRUCTURA SOCIAL (FAIS)</dc:title>
  <dc:creator>Nayeli Jaqueline Soriano Altuzar</dc:creator>
  <cp:lastModifiedBy>Daniel Palacios Tellez</cp:lastModifiedBy>
  <cp:revision>299</cp:revision>
  <cp:lastPrinted>2014-06-12T00:29:12Z</cp:lastPrinted>
  <dcterms:created xsi:type="dcterms:W3CDTF">2014-01-06T19:38:08Z</dcterms:created>
  <dcterms:modified xsi:type="dcterms:W3CDTF">2017-03-17T00:21:21Z</dcterms:modified>
</cp:coreProperties>
</file>